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674" r:id="rId3"/>
  </p:sldMasterIdLst>
  <p:notesMasterIdLst>
    <p:notesMasterId r:id="rId120"/>
  </p:notesMasterIdLst>
  <p:handoutMasterIdLst>
    <p:handoutMasterId r:id="rId121"/>
  </p:handoutMasterIdLst>
  <p:sldIdLst>
    <p:sldId id="256" r:id="rId4"/>
    <p:sldId id="390" r:id="rId5"/>
    <p:sldId id="534" r:id="rId6"/>
    <p:sldId id="422" r:id="rId7"/>
    <p:sldId id="392" r:id="rId8"/>
    <p:sldId id="501" r:id="rId9"/>
    <p:sldId id="495" r:id="rId10"/>
    <p:sldId id="496" r:id="rId11"/>
    <p:sldId id="339" r:id="rId12"/>
    <p:sldId id="270" r:id="rId13"/>
    <p:sldId id="416" r:id="rId14"/>
    <p:sldId id="414" r:id="rId15"/>
    <p:sldId id="415" r:id="rId16"/>
    <p:sldId id="530" r:id="rId17"/>
    <p:sldId id="531" r:id="rId18"/>
    <p:sldId id="532" r:id="rId19"/>
    <p:sldId id="349" r:id="rId20"/>
    <p:sldId id="538" r:id="rId21"/>
    <p:sldId id="539" r:id="rId22"/>
    <p:sldId id="340" r:id="rId23"/>
    <p:sldId id="505" r:id="rId24"/>
    <p:sldId id="341" r:id="rId25"/>
    <p:sldId id="466" r:id="rId26"/>
    <p:sldId id="258" r:id="rId27"/>
    <p:sldId id="464" r:id="rId28"/>
    <p:sldId id="474" r:id="rId29"/>
    <p:sldId id="472" r:id="rId30"/>
    <p:sldId id="471" r:id="rId31"/>
    <p:sldId id="527" r:id="rId32"/>
    <p:sldId id="291" r:id="rId33"/>
    <p:sldId id="287" r:id="rId34"/>
    <p:sldId id="406" r:id="rId35"/>
    <p:sldId id="286" r:id="rId36"/>
    <p:sldId id="525" r:id="rId37"/>
    <p:sldId id="463" r:id="rId38"/>
    <p:sldId id="327" r:id="rId39"/>
    <p:sldId id="293" r:id="rId40"/>
    <p:sldId id="304" r:id="rId41"/>
    <p:sldId id="328" r:id="rId42"/>
    <p:sldId id="265" r:id="rId43"/>
    <p:sldId id="264" r:id="rId44"/>
    <p:sldId id="263" r:id="rId45"/>
    <p:sldId id="295" r:id="rId46"/>
    <p:sldId id="306" r:id="rId47"/>
    <p:sldId id="468" r:id="rId48"/>
    <p:sldId id="470" r:id="rId49"/>
    <p:sldId id="473" r:id="rId50"/>
    <p:sldId id="469" r:id="rId51"/>
    <p:sldId id="305" r:id="rId52"/>
    <p:sldId id="308" r:id="rId53"/>
    <p:sldId id="972" r:id="rId54"/>
    <p:sldId id="262" r:id="rId55"/>
    <p:sldId id="309" r:id="rId56"/>
    <p:sldId id="310" r:id="rId57"/>
    <p:sldId id="364" r:id="rId58"/>
    <p:sldId id="363" r:id="rId59"/>
    <p:sldId id="329" r:id="rId60"/>
    <p:sldId id="297" r:id="rId61"/>
    <p:sldId id="405" r:id="rId62"/>
    <p:sldId id="315" r:id="rId63"/>
    <p:sldId id="477" r:id="rId64"/>
    <p:sldId id="299" r:id="rId65"/>
    <p:sldId id="260" r:id="rId66"/>
    <p:sldId id="350" r:id="rId67"/>
    <p:sldId id="302" r:id="rId68"/>
    <p:sldId id="317" r:id="rId69"/>
    <p:sldId id="335" r:id="rId70"/>
    <p:sldId id="330" r:id="rId71"/>
    <p:sldId id="475" r:id="rId72"/>
    <p:sldId id="331" r:id="rId73"/>
    <p:sldId id="395" r:id="rId74"/>
    <p:sldId id="511" r:id="rId75"/>
    <p:sldId id="332" r:id="rId76"/>
    <p:sldId id="333" r:id="rId77"/>
    <p:sldId id="404" r:id="rId78"/>
    <p:sldId id="417" r:id="rId79"/>
    <p:sldId id="334" r:id="rId80"/>
    <p:sldId id="356" r:id="rId81"/>
    <p:sldId id="351" r:id="rId82"/>
    <p:sldId id="493" r:id="rId83"/>
    <p:sldId id="494" r:id="rId84"/>
    <p:sldId id="508" r:id="rId85"/>
    <p:sldId id="514" r:id="rId86"/>
    <p:sldId id="515" r:id="rId87"/>
    <p:sldId id="516" r:id="rId88"/>
    <p:sldId id="517" r:id="rId89"/>
    <p:sldId id="518" r:id="rId90"/>
    <p:sldId id="973" r:id="rId91"/>
    <p:sldId id="520" r:id="rId92"/>
    <p:sldId id="521" r:id="rId93"/>
    <p:sldId id="523" r:id="rId94"/>
    <p:sldId id="522" r:id="rId95"/>
    <p:sldId id="478" r:id="rId96"/>
    <p:sldId id="479" r:id="rId97"/>
    <p:sldId id="480" r:id="rId98"/>
    <p:sldId id="481" r:id="rId99"/>
    <p:sldId id="482" r:id="rId100"/>
    <p:sldId id="483" r:id="rId101"/>
    <p:sldId id="484" r:id="rId102"/>
    <p:sldId id="485" r:id="rId103"/>
    <p:sldId id="486" r:id="rId104"/>
    <p:sldId id="487" r:id="rId105"/>
    <p:sldId id="488" r:id="rId106"/>
    <p:sldId id="489" r:id="rId107"/>
    <p:sldId id="490" r:id="rId108"/>
    <p:sldId id="540" r:id="rId109"/>
    <p:sldId id="352" r:id="rId110"/>
    <p:sldId id="353" r:id="rId111"/>
    <p:sldId id="354" r:id="rId112"/>
    <p:sldId id="355" r:id="rId113"/>
    <p:sldId id="357" r:id="rId114"/>
    <p:sldId id="410" r:id="rId115"/>
    <p:sldId id="411" r:id="rId116"/>
    <p:sldId id="507" r:id="rId117"/>
    <p:sldId id="528" r:id="rId118"/>
    <p:sldId id="537" r:id="rId119"/>
  </p:sldIdLst>
  <p:sldSz cx="9144000" cy="6858000" type="screen4x3"/>
  <p:notesSz cx="7077075" cy="9363075"/>
  <p:defaultTextStyle>
    <a:defPPr>
      <a:defRPr lang="en-US"/>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ECFF"/>
    <a:srgbClr val="FF9900"/>
    <a:srgbClr val="FFFF66"/>
    <a:srgbClr val="000000"/>
    <a:srgbClr val="FF3300"/>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29" autoAdjust="0"/>
    <p:restoredTop sz="86086" autoAdjust="0"/>
  </p:normalViewPr>
  <p:slideViewPr>
    <p:cSldViewPr>
      <p:cViewPr varScale="1">
        <p:scale>
          <a:sx n="57" d="100"/>
          <a:sy n="57" d="100"/>
        </p:scale>
        <p:origin x="1088" y="4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hdr" sz="quarter"/>
          </p:nvPr>
        </p:nvSpPr>
        <p:spPr bwMode="auto">
          <a:xfrm>
            <a:off x="1" y="1"/>
            <a:ext cx="3066733" cy="46815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201731" name="Rectangle 3"/>
          <p:cNvSpPr>
            <a:spLocks noGrp="1" noChangeArrowheads="1"/>
          </p:cNvSpPr>
          <p:nvPr>
            <p:ph type="dt" sz="quarter" idx="1"/>
          </p:nvPr>
        </p:nvSpPr>
        <p:spPr bwMode="auto">
          <a:xfrm>
            <a:off x="4008706" y="1"/>
            <a:ext cx="3066733" cy="46815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201732" name="Rectangle 4"/>
          <p:cNvSpPr>
            <a:spLocks noGrp="1" noChangeArrowheads="1"/>
          </p:cNvSpPr>
          <p:nvPr>
            <p:ph type="ftr" sz="quarter" idx="2"/>
          </p:nvPr>
        </p:nvSpPr>
        <p:spPr bwMode="auto">
          <a:xfrm>
            <a:off x="1" y="8893298"/>
            <a:ext cx="3066733" cy="46815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201733" name="Rectangle 5"/>
          <p:cNvSpPr>
            <a:spLocks noGrp="1" noChangeArrowheads="1"/>
          </p:cNvSpPr>
          <p:nvPr>
            <p:ph type="sldNum" sz="quarter" idx="3"/>
          </p:nvPr>
        </p:nvSpPr>
        <p:spPr bwMode="auto">
          <a:xfrm>
            <a:off x="4008706" y="8893298"/>
            <a:ext cx="3066733" cy="46815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E9249CC-BADD-4C99-889F-51570B79FE45}" type="slidenum">
              <a:rPr lang="en-US"/>
              <a:pPr>
                <a:defRPr/>
              </a:pPr>
              <a:t>‹#›</a:t>
            </a:fld>
            <a:endParaRPr lang="en-US" dirty="0"/>
          </a:p>
        </p:txBody>
      </p:sp>
    </p:spTree>
    <p:extLst>
      <p:ext uri="{BB962C8B-B14F-4D97-AF65-F5344CB8AC3E}">
        <p14:creationId xmlns:p14="http://schemas.microsoft.com/office/powerpoint/2010/main" val="4237872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1" y="1"/>
            <a:ext cx="3066733" cy="46815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126979" name="Rectangle 3"/>
          <p:cNvSpPr>
            <a:spLocks noGrp="1" noChangeArrowheads="1"/>
          </p:cNvSpPr>
          <p:nvPr>
            <p:ph type="dt" idx="1"/>
          </p:nvPr>
        </p:nvSpPr>
        <p:spPr bwMode="auto">
          <a:xfrm>
            <a:off x="4008706" y="1"/>
            <a:ext cx="3066733" cy="46815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109572" name="Rectangle 4"/>
          <p:cNvSpPr>
            <a:spLocks noGrp="1" noRot="1" noChangeAspect="1" noChangeArrowheads="1" noTextEdit="1"/>
          </p:cNvSpPr>
          <p:nvPr>
            <p:ph type="sldImg" idx="2"/>
          </p:nvPr>
        </p:nvSpPr>
        <p:spPr bwMode="auto">
          <a:xfrm>
            <a:off x="1198563" y="701675"/>
            <a:ext cx="4679950" cy="3511550"/>
          </a:xfrm>
          <a:prstGeom prst="rect">
            <a:avLst/>
          </a:prstGeom>
          <a:noFill/>
          <a:ln w="9525">
            <a:solidFill>
              <a:srgbClr val="000000"/>
            </a:solidFill>
            <a:miter lim="800000"/>
            <a:headEnd/>
            <a:tailEnd/>
          </a:ln>
        </p:spPr>
      </p:sp>
      <p:sp>
        <p:nvSpPr>
          <p:cNvPr id="126981" name="Rectangle 5"/>
          <p:cNvSpPr>
            <a:spLocks noGrp="1" noChangeArrowheads="1"/>
          </p:cNvSpPr>
          <p:nvPr>
            <p:ph type="body" sz="quarter" idx="3"/>
          </p:nvPr>
        </p:nvSpPr>
        <p:spPr bwMode="auto">
          <a:xfrm>
            <a:off x="707708" y="4447461"/>
            <a:ext cx="5661660" cy="42133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6982" name="Rectangle 6"/>
          <p:cNvSpPr>
            <a:spLocks noGrp="1" noChangeArrowheads="1"/>
          </p:cNvSpPr>
          <p:nvPr>
            <p:ph type="ftr" sz="quarter" idx="4"/>
          </p:nvPr>
        </p:nvSpPr>
        <p:spPr bwMode="auto">
          <a:xfrm>
            <a:off x="1" y="8893298"/>
            <a:ext cx="3066733" cy="46815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126983" name="Rectangle 7"/>
          <p:cNvSpPr>
            <a:spLocks noGrp="1" noChangeArrowheads="1"/>
          </p:cNvSpPr>
          <p:nvPr>
            <p:ph type="sldNum" sz="quarter" idx="5"/>
          </p:nvPr>
        </p:nvSpPr>
        <p:spPr bwMode="auto">
          <a:xfrm>
            <a:off x="4008706" y="8893298"/>
            <a:ext cx="3066733" cy="46815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9102826-7962-40E7-BF74-F4E6A555308D}" type="slidenum">
              <a:rPr lang="en-US"/>
              <a:pPr>
                <a:defRPr/>
              </a:pPr>
              <a:t>‹#›</a:t>
            </a:fld>
            <a:endParaRPr lang="en-US" dirty="0"/>
          </a:p>
        </p:txBody>
      </p:sp>
    </p:spTree>
    <p:extLst>
      <p:ext uri="{BB962C8B-B14F-4D97-AF65-F5344CB8AC3E}">
        <p14:creationId xmlns:p14="http://schemas.microsoft.com/office/powerpoint/2010/main" val="4153365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a:t>
            </a:r>
          </a:p>
          <a:p>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DA8C2EA-EF78-4601-8822-D2CD9B8B6DCB}" type="slidenum">
              <a:rPr lang="en-US" smtClean="0"/>
              <a:pPr/>
              <a:t>24</a:t>
            </a:fld>
            <a:endParaRPr lang="en-US"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Floor plans</a:t>
            </a:r>
            <a:r>
              <a:rPr lang="en-US" baseline="0" dirty="0"/>
              <a:t> of the different times of occupation of the fortress.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Red/brown, time of Solomon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Yellow, 7</a:t>
            </a:r>
            <a:r>
              <a:rPr kumimoji="0" lang="en-US" sz="1200" b="0" i="0" u="none" strike="noStrike" kern="1200" cap="none" spc="0" normalizeH="0" baseline="30000" noProof="0" dirty="0">
                <a:ln>
                  <a:noFill/>
                </a:ln>
                <a:solidFill>
                  <a:prstClr val="black"/>
                </a:solidFill>
                <a:effectLst/>
                <a:uLnTx/>
                <a:uFillTx/>
                <a:latin typeface="Calibri"/>
                <a:ea typeface="+mn-ea"/>
                <a:cs typeface="+mn-cs"/>
              </a:rPr>
              <a:t>th</a:t>
            </a:r>
            <a:r>
              <a:rPr kumimoji="0" lang="en-US" sz="1200" b="0" i="0" u="none" strike="noStrike" kern="1200" cap="none" spc="0" normalizeH="0" baseline="0" noProof="0" dirty="0">
                <a:ln>
                  <a:noFill/>
                </a:ln>
                <a:solidFill>
                  <a:prstClr val="black"/>
                </a:solidFill>
                <a:effectLst/>
                <a:uLnTx/>
                <a:uFillTx/>
                <a:latin typeface="Calibri"/>
                <a:ea typeface="+mn-ea"/>
                <a:cs typeface="+mn-cs"/>
              </a:rPr>
              <a:t> to 9</a:t>
            </a:r>
            <a:r>
              <a:rPr kumimoji="0" lang="en-US" sz="1200" b="0" i="0" u="none" strike="noStrike" kern="1200" cap="none" spc="0" normalizeH="0" baseline="30000" noProof="0" dirty="0">
                <a:ln>
                  <a:noFill/>
                </a:ln>
                <a:solidFill>
                  <a:prstClr val="black"/>
                </a:solidFill>
                <a:effectLst/>
                <a:uLnTx/>
                <a:uFillTx/>
                <a:latin typeface="Calibri"/>
                <a:ea typeface="+mn-ea"/>
                <a:cs typeface="+mn-cs"/>
              </a:rPr>
              <a:t>th</a:t>
            </a:r>
            <a:r>
              <a:rPr kumimoji="0" lang="en-US" sz="1200" b="0" i="0" u="none" strike="noStrike" kern="1200" cap="none" spc="0" normalizeH="0" baseline="0" noProof="0" dirty="0">
                <a:ln>
                  <a:noFill/>
                </a:ln>
                <a:solidFill>
                  <a:prstClr val="black"/>
                </a:solidFill>
                <a:effectLst/>
                <a:uLnTx/>
                <a:uFillTx/>
                <a:latin typeface="Calibri"/>
                <a:ea typeface="+mn-ea"/>
                <a:cs typeface="+mn-cs"/>
              </a:rPr>
              <a:t> centuries 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Blue, early 6</a:t>
            </a:r>
            <a:r>
              <a:rPr kumimoji="0" lang="en-US" sz="1200" b="0" i="0" u="none" strike="noStrike" kern="1200" cap="none" spc="0" normalizeH="0" baseline="30000" noProof="0" dirty="0">
                <a:ln>
                  <a:noFill/>
                </a:ln>
                <a:solidFill>
                  <a:prstClr val="black"/>
                </a:solidFill>
                <a:effectLst/>
                <a:uLnTx/>
                <a:uFillTx/>
                <a:latin typeface="Calibri"/>
                <a:ea typeface="+mn-ea"/>
                <a:cs typeface="+mn-cs"/>
              </a:rPr>
              <a:t>th</a:t>
            </a:r>
            <a:r>
              <a:rPr kumimoji="0" lang="en-US" sz="1200" b="0" i="0" u="none" strike="noStrike" kern="1200" cap="none" spc="0" normalizeH="0" baseline="0" noProof="0" dirty="0">
                <a:ln>
                  <a:noFill/>
                </a:ln>
                <a:solidFill>
                  <a:prstClr val="black"/>
                </a:solidFill>
                <a:effectLst/>
                <a:uLnTx/>
                <a:uFillTx/>
                <a:latin typeface="Calibri"/>
                <a:ea typeface="+mn-ea"/>
                <a:cs typeface="+mn-cs"/>
              </a:rPr>
              <a:t> century 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Brown, 2</a:t>
            </a:r>
            <a:r>
              <a:rPr kumimoji="0" lang="en-US" sz="1200" b="0" i="0" u="none" strike="noStrike" kern="1200" cap="none" spc="0" normalizeH="0" baseline="30000" noProof="0" dirty="0">
                <a:ln>
                  <a:noFill/>
                </a:ln>
                <a:solidFill>
                  <a:prstClr val="black"/>
                </a:solidFill>
                <a:effectLst/>
                <a:uLnTx/>
                <a:uFillTx/>
                <a:latin typeface="Calibri"/>
                <a:ea typeface="+mn-ea"/>
                <a:cs typeface="+mn-cs"/>
              </a:rPr>
              <a:t>nd</a:t>
            </a:r>
            <a:r>
              <a:rPr kumimoji="0" lang="en-US" sz="1200" b="0" i="0" u="none" strike="noStrike" kern="1200" cap="none" spc="0" normalizeH="0" baseline="0" noProof="0" dirty="0">
                <a:ln>
                  <a:noFill/>
                </a:ln>
                <a:solidFill>
                  <a:prstClr val="black"/>
                </a:solidFill>
                <a:effectLst/>
                <a:uLnTx/>
                <a:uFillTx/>
                <a:latin typeface="Calibri"/>
                <a:ea typeface="+mn-ea"/>
                <a:cs typeface="+mn-cs"/>
              </a:rPr>
              <a:t> and 3</a:t>
            </a:r>
            <a:r>
              <a:rPr kumimoji="0" lang="en-US" sz="1200" b="0" i="0" u="none" strike="noStrike" kern="1200" cap="none" spc="0" normalizeH="0" baseline="30000" noProof="0" dirty="0">
                <a:ln>
                  <a:noFill/>
                </a:ln>
                <a:solidFill>
                  <a:prstClr val="black"/>
                </a:solidFill>
                <a:effectLst/>
                <a:uLnTx/>
                <a:uFillTx/>
                <a:latin typeface="Calibri"/>
                <a:ea typeface="+mn-ea"/>
                <a:cs typeface="+mn-cs"/>
              </a:rPr>
              <a:t>rd</a:t>
            </a:r>
            <a:r>
              <a:rPr kumimoji="0" lang="en-US" sz="1200" b="0" i="0" u="none" strike="noStrike" kern="1200" cap="none" spc="0" normalizeH="0" baseline="0" noProof="0" dirty="0">
                <a:ln>
                  <a:noFill/>
                </a:ln>
                <a:solidFill>
                  <a:prstClr val="black"/>
                </a:solidFill>
                <a:effectLst/>
                <a:uLnTx/>
                <a:uFillTx/>
                <a:latin typeface="Calibri"/>
                <a:ea typeface="+mn-ea"/>
                <a:cs typeface="+mn-cs"/>
              </a:rPr>
              <a:t> century BC</a:t>
            </a:r>
          </a:p>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looks the other way from the fort you see this. Israel is turning their tiny country into fulling the scripture that it would blossom as a rose. They are doing so by using drip irrigation, using water from the </a:t>
            </a:r>
            <a:r>
              <a:rPr lang="en-US" dirty="0" err="1"/>
              <a:t>Mediterrian</a:t>
            </a:r>
            <a:r>
              <a:rPr lang="en-US" dirty="0"/>
              <a:t> Sea. It is not </a:t>
            </a:r>
            <a:r>
              <a:rPr lang="en-US" dirty="0" err="1"/>
              <a:t>desalinazed</a:t>
            </a:r>
            <a:r>
              <a:rPr lang="en-US" dirty="0"/>
              <a:t> enough to drink, but can be used for irrigation of plants, in this case coconut trees.</a:t>
            </a:r>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27</a:t>
            </a:fld>
            <a:endParaRPr lang="en-US" dirty="0"/>
          </a:p>
        </p:txBody>
      </p:sp>
    </p:spTree>
    <p:extLst>
      <p:ext uri="{BB962C8B-B14F-4D97-AF65-F5344CB8AC3E}">
        <p14:creationId xmlns:p14="http://schemas.microsoft.com/office/powerpoint/2010/main" val="2777756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Eliashib was a commander</a:t>
            </a:r>
            <a:r>
              <a:rPr lang="en-US" baseline="0" dirty="0"/>
              <a:t> of the fort about the time of Lehi.</a:t>
            </a:r>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32</a:t>
            </a:fld>
            <a:endParaRPr lang="en-US" dirty="0"/>
          </a:p>
        </p:txBody>
      </p:sp>
    </p:spTree>
    <p:extLst>
      <p:ext uri="{BB962C8B-B14F-4D97-AF65-F5344CB8AC3E}">
        <p14:creationId xmlns:p14="http://schemas.microsoft.com/office/powerpoint/2010/main" val="924108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35</a:t>
            </a:fld>
            <a:endParaRPr lang="en-US" dirty="0"/>
          </a:p>
        </p:txBody>
      </p:sp>
    </p:spTree>
    <p:extLst>
      <p:ext uri="{BB962C8B-B14F-4D97-AF65-F5344CB8AC3E}">
        <p14:creationId xmlns:p14="http://schemas.microsoft.com/office/powerpoint/2010/main" val="3994328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37</a:t>
            </a:fld>
            <a:endParaRPr lang="en-US" dirty="0"/>
          </a:p>
        </p:txBody>
      </p:sp>
    </p:spTree>
    <p:extLst>
      <p:ext uri="{BB962C8B-B14F-4D97-AF65-F5344CB8AC3E}">
        <p14:creationId xmlns:p14="http://schemas.microsoft.com/office/powerpoint/2010/main" val="1334070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38</a:t>
            </a:fld>
            <a:endParaRPr lang="en-US" dirty="0"/>
          </a:p>
        </p:txBody>
      </p:sp>
    </p:spTree>
    <p:extLst>
      <p:ext uri="{BB962C8B-B14F-4D97-AF65-F5344CB8AC3E}">
        <p14:creationId xmlns:p14="http://schemas.microsoft.com/office/powerpoint/2010/main" val="2744459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39</a:t>
            </a:fld>
            <a:endParaRPr lang="en-US" dirty="0"/>
          </a:p>
        </p:txBody>
      </p:sp>
    </p:spTree>
    <p:extLst>
      <p:ext uri="{BB962C8B-B14F-4D97-AF65-F5344CB8AC3E}">
        <p14:creationId xmlns:p14="http://schemas.microsoft.com/office/powerpoint/2010/main" val="1821589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a:t>
            </a:r>
            <a:r>
              <a:rPr lang="en-US" baseline="0" dirty="0"/>
              <a:t> we show southern and eastern walls of the Temple Mount.  Today the Dome of the Rock sits on the Temple Mount. </a:t>
            </a:r>
          </a:p>
          <a:p>
            <a:endParaRPr lang="en-US" baseline="0" dirty="0"/>
          </a:p>
          <a:p>
            <a:r>
              <a:rPr lang="en-US" baseline="0" dirty="0"/>
              <a:t>Of c</a:t>
            </a:r>
            <a:r>
              <a:rPr lang="en-US" dirty="0"/>
              <a:t>ourse the temple Solomon built was destroyed by</a:t>
            </a:r>
            <a:r>
              <a:rPr lang="en-US" baseline="0" dirty="0"/>
              <a:t> the Babylonians shortly after Lehi left Jerusalem. You know the history how after being destroyed the Jews were able to return from Babylon and rebuild the temple.  That temple was there until the time of Christ.  It was destroyed at AD 70 when the Romans destroyed the city.  Now, the Mosque, the Dome of the Rock is on the Temple Mount.</a:t>
            </a:r>
          </a:p>
          <a:p>
            <a:endParaRPr lang="en-US" baseline="0" dirty="0"/>
          </a:p>
          <a:p>
            <a:r>
              <a:rPr lang="en-US" baseline="0" dirty="0"/>
              <a:t> BUT today in Jerusalem a replica has been built of the old city of Jerusalem, as it was at the time of Christ. </a:t>
            </a:r>
            <a:endParaRPr lang="en-US" dirty="0"/>
          </a:p>
          <a:p>
            <a:r>
              <a:rPr lang="en-US" baseline="0" dirty="0"/>
              <a:t>the</a:t>
            </a:r>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40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we have a mockup of the old city of Jerusalem. One man</a:t>
            </a:r>
            <a:r>
              <a:rPr lang="en-US" baseline="0" dirty="0"/>
              <a:t> spent most of his life building this replica of the old city.  The buildings are about two feet tall.   Notice that his research shows that Jerusalem had two walls around the city at the time of Christ.  We can see a small part of the temple mount in the right upper part of the picture.</a:t>
            </a:r>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41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But now lets look at the article from BAR about the discovery of a temple built outside Jerusalem.</a:t>
            </a:r>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42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570F517-E184-4E2C-A487-2DE21C911EB1}" type="slidenum">
              <a:rPr lang="en-US" smtClean="0"/>
              <a:pPr/>
              <a:t>2</a:t>
            </a:fld>
            <a:endParaRPr lang="en-US" dirty="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the first temple found by archaeologists outside Jerusalem built before the time of Lehi.  Since this dig other temples have been found outside Jerusalem that predate Lehi.</a:t>
            </a:r>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43</a:t>
            </a:fld>
            <a:endParaRPr lang="en-US" dirty="0"/>
          </a:p>
        </p:txBody>
      </p:sp>
    </p:spTree>
    <p:extLst>
      <p:ext uri="{BB962C8B-B14F-4D97-AF65-F5344CB8AC3E}">
        <p14:creationId xmlns:p14="http://schemas.microsoft.com/office/powerpoint/2010/main" val="1116084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Lets look at a floor plan of the different times of occupation of the fortress.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Red/brown</a:t>
            </a:r>
            <a:r>
              <a:rPr kumimoji="0" lang="en-US" sz="1200" b="0" i="0" u="none" strike="noStrike" kern="1200" cap="none" spc="0" normalizeH="0" baseline="0" noProof="0" dirty="0">
                <a:ln>
                  <a:noFill/>
                </a:ln>
                <a:solidFill>
                  <a:prstClr val="black"/>
                </a:solidFill>
                <a:effectLst/>
                <a:uLnTx/>
                <a:uFillTx/>
                <a:latin typeface="Calibri"/>
                <a:ea typeface="+mn-ea"/>
                <a:cs typeface="+mn-cs"/>
              </a:rPr>
              <a:t>, time of Solomon   </a:t>
            </a:r>
            <a:r>
              <a:rPr kumimoji="0" lang="en-US" sz="1200" b="1" i="0" u="none" strike="noStrike" kern="1200" cap="none" spc="0" normalizeH="0" baseline="0" noProof="0" dirty="0">
                <a:ln>
                  <a:noFill/>
                </a:ln>
                <a:solidFill>
                  <a:prstClr val="black"/>
                </a:solidFill>
                <a:effectLst/>
                <a:uLnTx/>
                <a:uFillTx/>
                <a:latin typeface="Calibri"/>
                <a:ea typeface="+mn-ea"/>
                <a:cs typeface="+mn-cs"/>
              </a:rPr>
              <a:t>Yellow</a:t>
            </a:r>
            <a:r>
              <a:rPr kumimoji="0" lang="en-US" sz="1200" b="0" i="0" u="none" strike="noStrike" kern="1200" cap="none" spc="0" normalizeH="0" baseline="0" noProof="0" dirty="0">
                <a:ln>
                  <a:noFill/>
                </a:ln>
                <a:solidFill>
                  <a:prstClr val="black"/>
                </a:solidFill>
                <a:effectLst/>
                <a:uLnTx/>
                <a:uFillTx/>
                <a:latin typeface="Calibri"/>
                <a:ea typeface="+mn-ea"/>
                <a:cs typeface="+mn-cs"/>
              </a:rPr>
              <a:t>, 7</a:t>
            </a:r>
            <a:r>
              <a:rPr kumimoji="0" lang="en-US" sz="1200" b="0" i="0" u="none" strike="noStrike" kern="1200" cap="none" spc="0" normalizeH="0" baseline="30000" noProof="0" dirty="0">
                <a:ln>
                  <a:noFill/>
                </a:ln>
                <a:solidFill>
                  <a:prstClr val="black"/>
                </a:solidFill>
                <a:effectLst/>
                <a:uLnTx/>
                <a:uFillTx/>
                <a:latin typeface="Calibri"/>
                <a:ea typeface="+mn-ea"/>
                <a:cs typeface="+mn-cs"/>
              </a:rPr>
              <a:t>th</a:t>
            </a:r>
            <a:r>
              <a:rPr kumimoji="0" lang="en-US" sz="1200" b="0" i="0" u="none" strike="noStrike" kern="1200" cap="none" spc="0" normalizeH="0" baseline="0" noProof="0" dirty="0">
                <a:ln>
                  <a:noFill/>
                </a:ln>
                <a:solidFill>
                  <a:prstClr val="black"/>
                </a:solidFill>
                <a:effectLst/>
                <a:uLnTx/>
                <a:uFillTx/>
                <a:latin typeface="Calibri"/>
                <a:ea typeface="+mn-ea"/>
                <a:cs typeface="+mn-cs"/>
              </a:rPr>
              <a:t> to 9</a:t>
            </a:r>
            <a:r>
              <a:rPr kumimoji="0" lang="en-US" sz="1200" b="0" i="0" u="none" strike="noStrike" kern="1200" cap="none" spc="0" normalizeH="0" baseline="30000" noProof="0" dirty="0">
                <a:ln>
                  <a:noFill/>
                </a:ln>
                <a:solidFill>
                  <a:prstClr val="black"/>
                </a:solidFill>
                <a:effectLst/>
                <a:uLnTx/>
                <a:uFillTx/>
                <a:latin typeface="Calibri"/>
                <a:ea typeface="+mn-ea"/>
                <a:cs typeface="+mn-cs"/>
              </a:rPr>
              <a:t>th</a:t>
            </a:r>
            <a:r>
              <a:rPr kumimoji="0" lang="en-US" sz="1200" b="0" i="0" u="none" strike="noStrike" kern="1200" cap="none" spc="0" normalizeH="0" baseline="0" noProof="0" dirty="0">
                <a:ln>
                  <a:noFill/>
                </a:ln>
                <a:solidFill>
                  <a:prstClr val="black"/>
                </a:solidFill>
                <a:effectLst/>
                <a:uLnTx/>
                <a:uFillTx/>
                <a:latin typeface="Calibri"/>
                <a:ea typeface="+mn-ea"/>
                <a:cs typeface="+mn-cs"/>
              </a:rPr>
              <a:t> centuries BC   </a:t>
            </a:r>
            <a:r>
              <a:rPr kumimoji="0" lang="en-US" sz="1200" b="1" i="0" u="none" strike="noStrike" kern="1200" cap="none" spc="0" normalizeH="0" baseline="0" noProof="0" dirty="0">
                <a:ln>
                  <a:noFill/>
                </a:ln>
                <a:solidFill>
                  <a:prstClr val="black"/>
                </a:solidFill>
                <a:effectLst/>
                <a:uLnTx/>
                <a:uFillTx/>
                <a:latin typeface="Calibri"/>
                <a:ea typeface="+mn-ea"/>
                <a:cs typeface="+mn-cs"/>
              </a:rPr>
              <a:t>Blue</a:t>
            </a:r>
            <a:r>
              <a:rPr kumimoji="0" lang="en-US" sz="1200" b="0" i="0" u="none" strike="noStrike" kern="1200" cap="none" spc="0" normalizeH="0" baseline="0" noProof="0" dirty="0">
                <a:ln>
                  <a:noFill/>
                </a:ln>
                <a:solidFill>
                  <a:prstClr val="black"/>
                </a:solidFill>
                <a:effectLst/>
                <a:uLnTx/>
                <a:uFillTx/>
                <a:latin typeface="Calibri"/>
                <a:ea typeface="+mn-ea"/>
                <a:cs typeface="+mn-cs"/>
              </a:rPr>
              <a:t>, early 6</a:t>
            </a:r>
            <a:r>
              <a:rPr kumimoji="0" lang="en-US" sz="1200" b="0" i="0" u="none" strike="noStrike" kern="1200" cap="none" spc="0" normalizeH="0" baseline="30000" noProof="0" dirty="0">
                <a:ln>
                  <a:noFill/>
                </a:ln>
                <a:solidFill>
                  <a:prstClr val="black"/>
                </a:solidFill>
                <a:effectLst/>
                <a:uLnTx/>
                <a:uFillTx/>
                <a:latin typeface="Calibri"/>
                <a:ea typeface="+mn-ea"/>
                <a:cs typeface="+mn-cs"/>
              </a:rPr>
              <a:t>th</a:t>
            </a:r>
            <a:r>
              <a:rPr kumimoji="0" lang="en-US" sz="1200" b="0" i="0" u="none" strike="noStrike" kern="1200" cap="none" spc="0" normalizeH="0" baseline="0" noProof="0" dirty="0">
                <a:ln>
                  <a:noFill/>
                </a:ln>
                <a:solidFill>
                  <a:prstClr val="black"/>
                </a:solidFill>
                <a:effectLst/>
                <a:uLnTx/>
                <a:uFillTx/>
                <a:latin typeface="Calibri"/>
                <a:ea typeface="+mn-ea"/>
                <a:cs typeface="+mn-cs"/>
              </a:rPr>
              <a:t> century BC   </a:t>
            </a:r>
            <a:r>
              <a:rPr kumimoji="0" lang="en-US" sz="1200" b="1" i="0" u="none" strike="noStrike" kern="1200" cap="none" spc="0" normalizeH="0" baseline="0" noProof="0" dirty="0">
                <a:ln>
                  <a:noFill/>
                </a:ln>
                <a:solidFill>
                  <a:prstClr val="black"/>
                </a:solidFill>
                <a:effectLst/>
                <a:uLnTx/>
                <a:uFillTx/>
                <a:latin typeface="Calibri"/>
                <a:ea typeface="+mn-ea"/>
                <a:cs typeface="+mn-cs"/>
              </a:rPr>
              <a:t>Brown</a:t>
            </a:r>
            <a:r>
              <a:rPr kumimoji="0" lang="en-US" sz="1200" b="0" i="0" u="none" strike="noStrike" kern="1200" cap="none" spc="0" normalizeH="0" baseline="0" noProof="0" dirty="0">
                <a:ln>
                  <a:noFill/>
                </a:ln>
                <a:solidFill>
                  <a:prstClr val="black"/>
                </a:solidFill>
                <a:effectLst/>
                <a:uLnTx/>
                <a:uFillTx/>
                <a:latin typeface="Calibri"/>
                <a:ea typeface="+mn-ea"/>
                <a:cs typeface="+mn-cs"/>
              </a:rPr>
              <a:t>, 2</a:t>
            </a:r>
            <a:r>
              <a:rPr kumimoji="0" lang="en-US" sz="1200" b="0" i="0" u="none" strike="noStrike" kern="1200" cap="none" spc="0" normalizeH="0" baseline="30000" noProof="0" dirty="0">
                <a:ln>
                  <a:noFill/>
                </a:ln>
                <a:solidFill>
                  <a:prstClr val="black"/>
                </a:solidFill>
                <a:effectLst/>
                <a:uLnTx/>
                <a:uFillTx/>
                <a:latin typeface="Calibri"/>
                <a:ea typeface="+mn-ea"/>
                <a:cs typeface="+mn-cs"/>
              </a:rPr>
              <a:t>nd</a:t>
            </a:r>
            <a:r>
              <a:rPr kumimoji="0" lang="en-US" sz="1200" b="0" i="0" u="none" strike="noStrike" kern="1200" cap="none" spc="0" normalizeH="0" baseline="0" noProof="0" dirty="0">
                <a:ln>
                  <a:noFill/>
                </a:ln>
                <a:solidFill>
                  <a:prstClr val="black"/>
                </a:solidFill>
                <a:effectLst/>
                <a:uLnTx/>
                <a:uFillTx/>
                <a:latin typeface="Calibri"/>
                <a:ea typeface="+mn-ea"/>
                <a:cs typeface="+mn-cs"/>
              </a:rPr>
              <a:t> and 3</a:t>
            </a:r>
            <a:r>
              <a:rPr kumimoji="0" lang="en-US" sz="1200" b="0" i="0" u="none" strike="noStrike" kern="1200" cap="none" spc="0" normalizeH="0" baseline="30000" noProof="0" dirty="0">
                <a:ln>
                  <a:noFill/>
                </a:ln>
                <a:solidFill>
                  <a:prstClr val="black"/>
                </a:solidFill>
                <a:effectLst/>
                <a:uLnTx/>
                <a:uFillTx/>
                <a:latin typeface="Calibri"/>
                <a:ea typeface="+mn-ea"/>
                <a:cs typeface="+mn-cs"/>
              </a:rPr>
              <a:t>rd</a:t>
            </a:r>
            <a:r>
              <a:rPr kumimoji="0" lang="en-US" sz="1200" b="0" i="0" u="none" strike="noStrike" kern="1200" cap="none" spc="0" normalizeH="0" baseline="0" noProof="0" dirty="0">
                <a:ln>
                  <a:noFill/>
                </a:ln>
                <a:solidFill>
                  <a:prstClr val="black"/>
                </a:solidFill>
                <a:effectLst/>
                <a:uLnTx/>
                <a:uFillTx/>
                <a:latin typeface="Calibri"/>
                <a:ea typeface="+mn-ea"/>
                <a:cs typeface="+mn-cs"/>
              </a:rPr>
              <a:t> century 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Point out the temple area in the fort.</a:t>
            </a:r>
          </a:p>
          <a:p>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44</a:t>
            </a:fld>
            <a:endParaRPr lang="en-US" dirty="0"/>
          </a:p>
        </p:txBody>
      </p:sp>
    </p:spTree>
    <p:extLst>
      <p:ext uri="{BB962C8B-B14F-4D97-AF65-F5344CB8AC3E}">
        <p14:creationId xmlns:p14="http://schemas.microsoft.com/office/powerpoint/2010/main" val="1328197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48</a:t>
            </a:fld>
            <a:endParaRPr lang="en-US" dirty="0"/>
          </a:p>
        </p:txBody>
      </p:sp>
    </p:spTree>
    <p:extLst>
      <p:ext uri="{BB962C8B-B14F-4D97-AF65-F5344CB8AC3E}">
        <p14:creationId xmlns:p14="http://schemas.microsoft.com/office/powerpoint/2010/main" val="479386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a:t>
            </a:r>
            <a:r>
              <a:rPr lang="en-US" baseline="0" dirty="0"/>
              <a:t> when Nephi built a temple in the Promised Land he was doing what other Jews of his time did in Israel.</a:t>
            </a:r>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49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 before we compare floor plans I need to remind you where Mesoamerica is.</a:t>
            </a:r>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50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lets</a:t>
            </a:r>
            <a:r>
              <a:rPr lang="en-US" baseline="0" dirty="0"/>
              <a:t> see</a:t>
            </a:r>
            <a:r>
              <a:rPr lang="en-US" dirty="0"/>
              <a:t> drawings of temple floor plans in Mesoamerica. We show you sixteen floor plans of temples built</a:t>
            </a:r>
            <a:r>
              <a:rPr lang="en-US" baseline="0" dirty="0"/>
              <a:t> there</a:t>
            </a:r>
            <a:r>
              <a:rPr lang="en-US" dirty="0"/>
              <a:t>.  After seeing them note that the drawing</a:t>
            </a:r>
            <a:r>
              <a:rPr lang="en-US" baseline="0" dirty="0"/>
              <a:t> on the right is a drawing of the floor plan of Solomon's temple.  I also point out to you the floor plan of the temple of the sun at Palenque, one of the cities in Mesoamerica. It is color coded in yellow also.  The two floor plans have essentially the same features, even though Solomon’s Temple is much longer and larger.</a:t>
            </a:r>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52</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53</a:t>
            </a:fld>
            <a:endParaRPr lang="en-US" dirty="0"/>
          </a:p>
        </p:txBody>
      </p:sp>
    </p:spTree>
    <p:extLst>
      <p:ext uri="{BB962C8B-B14F-4D97-AF65-F5344CB8AC3E}">
        <p14:creationId xmlns:p14="http://schemas.microsoft.com/office/powerpoint/2010/main" val="3293137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55</a:t>
            </a:fld>
            <a:endParaRPr lang="en-US" dirty="0"/>
          </a:p>
        </p:txBody>
      </p:sp>
    </p:spTree>
    <p:extLst>
      <p:ext uri="{BB962C8B-B14F-4D97-AF65-F5344CB8AC3E}">
        <p14:creationId xmlns:p14="http://schemas.microsoft.com/office/powerpoint/2010/main" val="4198414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56</a:t>
            </a:fld>
            <a:endParaRPr lang="en-US" dirty="0"/>
          </a:p>
        </p:txBody>
      </p:sp>
    </p:spTree>
    <p:extLst>
      <p:ext uri="{BB962C8B-B14F-4D97-AF65-F5344CB8AC3E}">
        <p14:creationId xmlns:p14="http://schemas.microsoft.com/office/powerpoint/2010/main" val="1920194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57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6</a:t>
            </a:fld>
            <a:endParaRPr lang="en-US" dirty="0"/>
          </a:p>
        </p:txBody>
      </p:sp>
    </p:spTree>
    <p:extLst>
      <p:ext uri="{BB962C8B-B14F-4D97-AF65-F5344CB8AC3E}">
        <p14:creationId xmlns:p14="http://schemas.microsoft.com/office/powerpoint/2010/main" val="2396411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a:t>
            </a:r>
            <a:r>
              <a:rPr lang="en-US" baseline="0" dirty="0"/>
              <a:t> ostracon is a piece of pottery with writing on it.</a:t>
            </a:r>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58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59</a:t>
            </a:fld>
            <a:endParaRPr lang="en-US" dirty="0"/>
          </a:p>
        </p:txBody>
      </p:sp>
    </p:spTree>
    <p:extLst>
      <p:ext uri="{BB962C8B-B14F-4D97-AF65-F5344CB8AC3E}">
        <p14:creationId xmlns:p14="http://schemas.microsoft.com/office/powerpoint/2010/main" val="702567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findings</a:t>
            </a:r>
            <a:r>
              <a:rPr lang="en-US" baseline="0" dirty="0"/>
              <a:t> at Arad helped clarify that Nephi, when he made his record in Egyptian, was doing what other Hebrew writers of his time did.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60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61</a:t>
            </a:fld>
            <a:endParaRPr lang="en-US" dirty="0"/>
          </a:p>
        </p:txBody>
      </p:sp>
    </p:spTree>
    <p:extLst>
      <p:ext uri="{BB962C8B-B14F-4D97-AF65-F5344CB8AC3E}">
        <p14:creationId xmlns:p14="http://schemas.microsoft.com/office/powerpoint/2010/main" val="2232895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sherd</a:t>
            </a:r>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62</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68</a:t>
            </a:fld>
            <a:endParaRPr lang="en-US" dirty="0"/>
          </a:p>
        </p:txBody>
      </p:sp>
    </p:spTree>
    <p:extLst>
      <p:ext uri="{BB962C8B-B14F-4D97-AF65-F5344CB8AC3E}">
        <p14:creationId xmlns:p14="http://schemas.microsoft.com/office/powerpoint/2010/main" val="2822829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Kittiyim and bath</a:t>
            </a:r>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71</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the piece of clay with writing</a:t>
            </a:r>
            <a:r>
              <a:rPr lang="en-US" baseline="0" dirty="0"/>
              <a:t> on it is on display  in the Israeli Museum in Jerusalem.</a:t>
            </a:r>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72</a:t>
            </a:fld>
            <a:endParaRPr lang="en-US" dirty="0"/>
          </a:p>
        </p:txBody>
      </p:sp>
    </p:spTree>
    <p:extLst>
      <p:ext uri="{BB962C8B-B14F-4D97-AF65-F5344CB8AC3E}">
        <p14:creationId xmlns:p14="http://schemas.microsoft.com/office/powerpoint/2010/main" val="1906987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DON’T CHANGE SLIDE---MAKE</a:t>
            </a:r>
            <a:r>
              <a:rPr lang="en-US" baseline="0" dirty="0"/>
              <a:t> THEM LOOK IT UP&gt;</a:t>
            </a:r>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74</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OK what about 2</a:t>
            </a:r>
            <a:r>
              <a:rPr lang="en-US" baseline="30000" dirty="0"/>
              <a:t>nd</a:t>
            </a:r>
            <a:r>
              <a:rPr lang="en-US" dirty="0"/>
              <a:t> Nephi?</a:t>
            </a:r>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75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8</a:t>
            </a:fld>
            <a:endParaRPr lang="en-US" dirty="0"/>
          </a:p>
        </p:txBody>
      </p:sp>
    </p:spTree>
    <p:extLst>
      <p:ext uri="{BB962C8B-B14F-4D97-AF65-F5344CB8AC3E}">
        <p14:creationId xmlns:p14="http://schemas.microsoft.com/office/powerpoint/2010/main" val="1505489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about the beginning words of</a:t>
            </a:r>
            <a:r>
              <a:rPr lang="en-US" baseline="0" dirty="0"/>
              <a:t> all the chapters in the BoM?</a:t>
            </a:r>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76</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79</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82</a:t>
            </a:fld>
            <a:endParaRPr lang="en-US" dirty="0"/>
          </a:p>
        </p:txBody>
      </p:sp>
    </p:spTree>
    <p:extLst>
      <p:ext uri="{BB962C8B-B14F-4D97-AF65-F5344CB8AC3E}">
        <p14:creationId xmlns:p14="http://schemas.microsoft.com/office/powerpoint/2010/main" val="4158612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page out of “glyph notes” our publication.  The article was by Glenn Scott in the May/June 2011 issue.  Help the audience identify a number of the sets of plates, what they are made of, what years do they date to and where they were the found. </a:t>
            </a:r>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83</a:t>
            </a:fld>
            <a:endParaRPr lang="en-US" dirty="0"/>
          </a:p>
        </p:txBody>
      </p:sp>
    </p:spTree>
    <p:extLst>
      <p:ext uri="{BB962C8B-B14F-4D97-AF65-F5344CB8AC3E}">
        <p14:creationId xmlns:p14="http://schemas.microsoft.com/office/powerpoint/2010/main" val="1551188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84</a:t>
            </a:fld>
            <a:endParaRPr lang="en-US" dirty="0"/>
          </a:p>
        </p:txBody>
      </p:sp>
    </p:spTree>
    <p:extLst>
      <p:ext uri="{BB962C8B-B14F-4D97-AF65-F5344CB8AC3E}">
        <p14:creationId xmlns:p14="http://schemas.microsoft.com/office/powerpoint/2010/main" val="1041793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85</a:t>
            </a:fld>
            <a:endParaRPr lang="en-US" dirty="0"/>
          </a:p>
        </p:txBody>
      </p:sp>
    </p:spTree>
    <p:extLst>
      <p:ext uri="{BB962C8B-B14F-4D97-AF65-F5344CB8AC3E}">
        <p14:creationId xmlns:p14="http://schemas.microsoft.com/office/powerpoint/2010/main" val="875938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BoM translated</a:t>
            </a:r>
            <a:r>
              <a:rPr lang="en-US" baseline="0" dirty="0"/>
              <a:t> in 1829/30 says that religious records were written on metal plates.  In 1830 there was no evidence that this was true, but from archaeological excavations since then we how know that many people kept records on metal plates during the 5</a:t>
            </a:r>
            <a:r>
              <a:rPr lang="en-US" baseline="30000" dirty="0"/>
              <a:t>th</a:t>
            </a:r>
            <a:r>
              <a:rPr lang="en-US" baseline="0" dirty="0"/>
              <a:t> and 6</a:t>
            </a:r>
            <a:r>
              <a:rPr lang="en-US" baseline="30000" dirty="0"/>
              <a:t>th</a:t>
            </a:r>
            <a:r>
              <a:rPr lang="en-US" baseline="0" dirty="0"/>
              <a:t> centuries BC in the Middle East.  Therefore the BoM fits the cultural pattern for that time. </a:t>
            </a:r>
          </a:p>
          <a:p>
            <a:endParaRPr lang="en-US" baseline="0" dirty="0"/>
          </a:p>
          <a:p>
            <a:r>
              <a:rPr lang="en-US" baseline="0" dirty="0"/>
              <a:t>Why is this important? We have always had to believe Scripture on faith first. But the Lord wants our faith to turn into knowledge. HE wants our minds to be converted as well as our hearts.  Back in the 1950s, 1960 and 1970s cultural evidence from arch was not available. I feel our church leaders began to move out with other ministers in other denominations and found that they would not be accepted if they believed in the BoM.  They had no cultural evidence to support it, only their faith.</a:t>
            </a:r>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87</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90</a:t>
            </a:fld>
            <a:endParaRPr lang="en-US" dirty="0"/>
          </a:p>
        </p:txBody>
      </p:sp>
    </p:spTree>
    <p:extLst>
      <p:ext uri="{BB962C8B-B14F-4D97-AF65-F5344CB8AC3E}">
        <p14:creationId xmlns:p14="http://schemas.microsoft.com/office/powerpoint/2010/main" val="1327813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need to tell you that </a:t>
            </a:r>
            <a:r>
              <a:rPr lang="en-US" b="1" dirty="0"/>
              <a:t>none</a:t>
            </a:r>
            <a:r>
              <a:rPr lang="en-US" dirty="0"/>
              <a:t> of the metal plates in Mesoamerica date back to Book of Mormon times. But remember that gold is reusable time after time. Also, that gold was not the most precious commodity in Mesoamerica. The most precious commodity in Mesoamerica was jade.   	Now we are going back</a:t>
            </a:r>
            <a:r>
              <a:rPr lang="en-US" baseline="0" dirty="0"/>
              <a:t> to Jerusalem to a very special set of tombs.</a:t>
            </a:r>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92</a:t>
            </a:fld>
            <a:endParaRPr lang="en-US" dirty="0"/>
          </a:p>
        </p:txBody>
      </p:sp>
    </p:spTree>
    <p:extLst>
      <p:ext uri="{BB962C8B-B14F-4D97-AF65-F5344CB8AC3E}">
        <p14:creationId xmlns:p14="http://schemas.microsoft.com/office/powerpoint/2010/main" val="3274937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93</a:t>
            </a:fld>
            <a:endParaRPr lang="en-US" dirty="0"/>
          </a:p>
        </p:txBody>
      </p:sp>
    </p:spTree>
    <p:extLst>
      <p:ext uri="{BB962C8B-B14F-4D97-AF65-F5344CB8AC3E}">
        <p14:creationId xmlns:p14="http://schemas.microsoft.com/office/powerpoint/2010/main" val="124039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9</a:t>
            </a:fld>
            <a:endParaRPr lang="en-US" dirty="0"/>
          </a:p>
        </p:txBody>
      </p:sp>
    </p:spTree>
    <p:extLst>
      <p:ext uri="{BB962C8B-B14F-4D97-AF65-F5344CB8AC3E}">
        <p14:creationId xmlns:p14="http://schemas.microsoft.com/office/powerpoint/2010/main" val="28803421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current</a:t>
            </a:r>
            <a:r>
              <a:rPr lang="en-US" baseline="0" dirty="0"/>
              <a:t> photo of Jerusalem. The deep valley in the right central part of the photo is the Kiddron Valley. On the left of the valley you see the large walls that surround the Temple Mount.  Our hotel and guest house St Andrews and the Ketef Hinnem tombs are in the lower left part of the photo.</a:t>
            </a:r>
            <a:endParaRPr lang="en-US" dirty="0"/>
          </a:p>
        </p:txBody>
      </p:sp>
      <p:sp>
        <p:nvSpPr>
          <p:cNvPr id="4" name="Slide Number Placeholder 3"/>
          <p:cNvSpPr>
            <a:spLocks noGrp="1"/>
          </p:cNvSpPr>
          <p:nvPr>
            <p:ph type="sldNum" sz="quarter" idx="10"/>
          </p:nvPr>
        </p:nvSpPr>
        <p:spPr/>
        <p:txBody>
          <a:bodyPr/>
          <a:lstStyle/>
          <a:p>
            <a:fld id="{CD581A3B-0DD1-48C1-970A-7A43CDC30341}" type="slidenum">
              <a:rPr lang="en-US" smtClean="0"/>
              <a:t>95</a:t>
            </a:fld>
            <a:endParaRPr lang="en-US" dirty="0"/>
          </a:p>
        </p:txBody>
      </p:sp>
    </p:spTree>
    <p:extLst>
      <p:ext uri="{BB962C8B-B14F-4D97-AF65-F5344CB8AC3E}">
        <p14:creationId xmlns:p14="http://schemas.microsoft.com/office/powerpoint/2010/main" val="3790334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96</a:t>
            </a:fld>
            <a:endParaRPr lang="en-US" dirty="0"/>
          </a:p>
        </p:txBody>
      </p:sp>
    </p:spTree>
    <p:extLst>
      <p:ext uri="{BB962C8B-B14F-4D97-AF65-F5344CB8AC3E}">
        <p14:creationId xmlns:p14="http://schemas.microsoft.com/office/powerpoint/2010/main" val="4386479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tombs are in the mountain that comes down sharply from where the hotel is.  Essentially the tombs are under the church</a:t>
            </a:r>
            <a:r>
              <a:rPr lang="en-US" baseline="0" dirty="0"/>
              <a:t> and guest house.</a:t>
            </a:r>
            <a:endParaRPr lang="en-US" dirty="0"/>
          </a:p>
        </p:txBody>
      </p:sp>
      <p:sp>
        <p:nvSpPr>
          <p:cNvPr id="4" name="Slide Number Placeholder 3"/>
          <p:cNvSpPr>
            <a:spLocks noGrp="1"/>
          </p:cNvSpPr>
          <p:nvPr>
            <p:ph type="sldNum" sz="quarter" idx="10"/>
          </p:nvPr>
        </p:nvSpPr>
        <p:spPr/>
        <p:txBody>
          <a:bodyPr/>
          <a:lstStyle/>
          <a:p>
            <a:fld id="{CD581A3B-0DD1-48C1-970A-7A43CDC30341}" type="slidenum">
              <a:rPr lang="en-US" smtClean="0"/>
              <a:t>97</a:t>
            </a:fld>
            <a:endParaRPr lang="en-US" dirty="0"/>
          </a:p>
        </p:txBody>
      </p:sp>
    </p:spTree>
    <p:extLst>
      <p:ext uri="{BB962C8B-B14F-4D97-AF65-F5344CB8AC3E}">
        <p14:creationId xmlns:p14="http://schemas.microsoft.com/office/powerpoint/2010/main" val="13715652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one looks down the mountain from the hotel you can see the</a:t>
            </a:r>
            <a:r>
              <a:rPr lang="en-US" baseline="0" dirty="0"/>
              <a:t> entrance to Cave #24 which includes burial chamber# 13.</a:t>
            </a:r>
            <a:endParaRPr lang="en-US" dirty="0"/>
          </a:p>
        </p:txBody>
      </p:sp>
      <p:sp>
        <p:nvSpPr>
          <p:cNvPr id="4" name="Slide Number Placeholder 3"/>
          <p:cNvSpPr>
            <a:spLocks noGrp="1"/>
          </p:cNvSpPr>
          <p:nvPr>
            <p:ph type="sldNum" sz="quarter" idx="10"/>
          </p:nvPr>
        </p:nvSpPr>
        <p:spPr/>
        <p:txBody>
          <a:bodyPr/>
          <a:lstStyle/>
          <a:p>
            <a:fld id="{CD581A3B-0DD1-48C1-970A-7A43CDC30341}" type="slidenum">
              <a:rPr lang="en-US" smtClean="0"/>
              <a:t>98</a:t>
            </a:fld>
            <a:endParaRPr lang="en-US" dirty="0"/>
          </a:p>
        </p:txBody>
      </p:sp>
    </p:spTree>
    <p:extLst>
      <p:ext uri="{BB962C8B-B14F-4D97-AF65-F5344CB8AC3E}">
        <p14:creationId xmlns:p14="http://schemas.microsoft.com/office/powerpoint/2010/main" val="35838433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 photo of a small part of the jewelry found in burial chamber 13.  The man was obviously very rich. Along with the jewelry was found two small silver amulets that had engravings on them.</a:t>
            </a:r>
          </a:p>
          <a:p>
            <a:endParaRPr lang="en-US" baseline="0" dirty="0"/>
          </a:p>
          <a:p>
            <a:r>
              <a:rPr lang="en-US" baseline="0" dirty="0"/>
              <a:t>Talk about the riches of Lehi  -  same era of time.</a:t>
            </a:r>
            <a:endParaRPr lang="en-US" dirty="0"/>
          </a:p>
        </p:txBody>
      </p:sp>
      <p:sp>
        <p:nvSpPr>
          <p:cNvPr id="4" name="Slide Number Placeholder 3"/>
          <p:cNvSpPr>
            <a:spLocks noGrp="1"/>
          </p:cNvSpPr>
          <p:nvPr>
            <p:ph type="sldNum" sz="quarter" idx="10"/>
          </p:nvPr>
        </p:nvSpPr>
        <p:spPr/>
        <p:txBody>
          <a:bodyPr/>
          <a:lstStyle/>
          <a:p>
            <a:fld id="{CD581A3B-0DD1-48C1-970A-7A43CDC30341}" type="slidenum">
              <a:rPr lang="en-US" smtClean="0"/>
              <a:t>101</a:t>
            </a:fld>
            <a:endParaRPr lang="en-US" dirty="0"/>
          </a:p>
        </p:txBody>
      </p:sp>
    </p:spTree>
    <p:extLst>
      <p:ext uri="{BB962C8B-B14F-4D97-AF65-F5344CB8AC3E}">
        <p14:creationId xmlns:p14="http://schemas.microsoft.com/office/powerpoint/2010/main" val="2812695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81A3B-0DD1-48C1-970A-7A43CDC30341}" type="slidenum">
              <a:rPr lang="en-US" smtClean="0"/>
              <a:t>102</a:t>
            </a:fld>
            <a:endParaRPr lang="en-US" dirty="0"/>
          </a:p>
        </p:txBody>
      </p:sp>
    </p:spTree>
    <p:extLst>
      <p:ext uri="{BB962C8B-B14F-4D97-AF65-F5344CB8AC3E}">
        <p14:creationId xmlns:p14="http://schemas.microsoft.com/office/powerpoint/2010/main" val="27407361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a:t>
            </a:r>
            <a:r>
              <a:rPr lang="en-US" baseline="0" dirty="0"/>
              <a:t> photo of the other small amulet. After </a:t>
            </a:r>
            <a:r>
              <a:rPr lang="en-US" b="1" u="sng" baseline="0"/>
              <a:t>considerable research </a:t>
            </a:r>
            <a:r>
              <a:rPr lang="en-US" baseline="0"/>
              <a:t>about </a:t>
            </a:r>
            <a:r>
              <a:rPr lang="en-US" baseline="0" dirty="0"/>
              <a:t>them it was found that they both had words inscribed on them.</a:t>
            </a:r>
            <a:endParaRPr lang="en-US" dirty="0"/>
          </a:p>
        </p:txBody>
      </p:sp>
      <p:sp>
        <p:nvSpPr>
          <p:cNvPr id="4" name="Slide Number Placeholder 3"/>
          <p:cNvSpPr>
            <a:spLocks noGrp="1"/>
          </p:cNvSpPr>
          <p:nvPr>
            <p:ph type="sldNum" sz="quarter" idx="10"/>
          </p:nvPr>
        </p:nvSpPr>
        <p:spPr/>
        <p:txBody>
          <a:bodyPr/>
          <a:lstStyle/>
          <a:p>
            <a:fld id="{CD581A3B-0DD1-48C1-970A-7A43CDC30341}" type="slidenum">
              <a:rPr lang="en-US" smtClean="0"/>
              <a:t>103</a:t>
            </a:fld>
            <a:endParaRPr lang="en-US" dirty="0"/>
          </a:p>
        </p:txBody>
      </p:sp>
    </p:spTree>
    <p:extLst>
      <p:ext uri="{BB962C8B-B14F-4D97-AF65-F5344CB8AC3E}">
        <p14:creationId xmlns:p14="http://schemas.microsoft.com/office/powerpoint/2010/main" val="1589889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Numbers 6:24   the Lord bless thee and keep the; the Lord make his face to shine upon thee, and be gracious unto thee; The Lord lift up his countenance upon thee, and give thee peace.</a:t>
            </a:r>
          </a:p>
        </p:txBody>
      </p:sp>
      <p:sp>
        <p:nvSpPr>
          <p:cNvPr id="4" name="Slide Number Placeholder 3"/>
          <p:cNvSpPr>
            <a:spLocks noGrp="1"/>
          </p:cNvSpPr>
          <p:nvPr>
            <p:ph type="sldNum" sz="quarter" idx="10"/>
          </p:nvPr>
        </p:nvSpPr>
        <p:spPr/>
        <p:txBody>
          <a:bodyPr/>
          <a:lstStyle/>
          <a:p>
            <a:fld id="{CD581A3B-0DD1-48C1-970A-7A43CDC30341}" type="slidenum">
              <a:rPr lang="en-US" smtClean="0"/>
              <a:t>104</a:t>
            </a:fld>
            <a:endParaRPr lang="en-US" dirty="0"/>
          </a:p>
        </p:txBody>
      </p:sp>
    </p:spTree>
    <p:extLst>
      <p:ext uri="{BB962C8B-B14F-4D97-AF65-F5344CB8AC3E}">
        <p14:creationId xmlns:p14="http://schemas.microsoft.com/office/powerpoint/2010/main" val="16300720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106</a:t>
            </a:fld>
            <a:endParaRPr lang="en-US" dirty="0"/>
          </a:p>
        </p:txBody>
      </p:sp>
    </p:spTree>
    <p:extLst>
      <p:ext uri="{BB962C8B-B14F-4D97-AF65-F5344CB8AC3E}">
        <p14:creationId xmlns:p14="http://schemas.microsoft.com/office/powerpoint/2010/main" val="34665318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believe that this</a:t>
            </a:r>
            <a:r>
              <a:rPr lang="en-US" baseline="0" dirty="0"/>
              <a:t> provides strong evidence that the book was translated as Joseph said it was, by the power and gift of God.</a:t>
            </a:r>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112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11</a:t>
            </a:fld>
            <a:endParaRPr lang="en-US" dirty="0"/>
          </a:p>
        </p:txBody>
      </p:sp>
    </p:spTree>
    <p:extLst>
      <p:ext uri="{BB962C8B-B14F-4D97-AF65-F5344CB8AC3E}">
        <p14:creationId xmlns:p14="http://schemas.microsoft.com/office/powerpoint/2010/main" val="4706175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115</a:t>
            </a:fld>
            <a:endParaRPr lang="en-US" dirty="0"/>
          </a:p>
        </p:txBody>
      </p:sp>
    </p:spTree>
    <p:extLst>
      <p:ext uri="{BB962C8B-B14F-4D97-AF65-F5344CB8AC3E}">
        <p14:creationId xmlns:p14="http://schemas.microsoft.com/office/powerpoint/2010/main" val="8555660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02826-7962-40E7-BF74-F4E6A555308D}" type="slidenum">
              <a:rPr lang="en-US" smtClean="0"/>
              <a:pPr>
                <a:defRPr/>
              </a:pPr>
              <a:t>116</a:t>
            </a:fld>
            <a:endParaRPr lang="en-US" dirty="0"/>
          </a:p>
        </p:txBody>
      </p:sp>
    </p:spTree>
    <p:extLst>
      <p:ext uri="{BB962C8B-B14F-4D97-AF65-F5344CB8AC3E}">
        <p14:creationId xmlns:p14="http://schemas.microsoft.com/office/powerpoint/2010/main" val="1418505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Semitic Museum, Harvard University Campus</a:t>
            </a:r>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14</a:t>
            </a:fld>
            <a:endParaRPr lang="en-US" dirty="0"/>
          </a:p>
        </p:txBody>
      </p:sp>
    </p:spTree>
    <p:extLst>
      <p:ext uri="{BB962C8B-B14F-4D97-AF65-F5344CB8AC3E}">
        <p14:creationId xmlns:p14="http://schemas.microsoft.com/office/powerpoint/2010/main" val="2856617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16</a:t>
            </a:fld>
            <a:endParaRPr lang="en-US" dirty="0"/>
          </a:p>
        </p:txBody>
      </p:sp>
    </p:spTree>
    <p:extLst>
      <p:ext uri="{BB962C8B-B14F-4D97-AF65-F5344CB8AC3E}">
        <p14:creationId xmlns:p14="http://schemas.microsoft.com/office/powerpoint/2010/main" val="59383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49102826-7962-40E7-BF74-F4E6A555308D}" type="slidenum">
              <a:rPr lang="en-US" smtClean="0"/>
              <a:pPr>
                <a:defRPr/>
              </a:pPr>
              <a:t>20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3E83B61-7663-42D6-BB21-68C8FB0348A6}" type="slidenum">
              <a:rPr lang="en-US"/>
              <a:pPr>
                <a:defRPr/>
              </a:pPr>
              <a:t>‹#›</a:t>
            </a:fld>
            <a:r>
              <a:rPr lang="en-US" dirty="0"/>
              <a:t>©Lyle Smith</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6F56061-1872-4083-8ABE-B009F3288DB7}" type="slidenum">
              <a:rPr lang="en-US"/>
              <a:pPr>
                <a:defRPr/>
              </a:pPr>
              <a:t>‹#›</a:t>
            </a:fld>
            <a:r>
              <a:rPr lang="en-US" dirty="0"/>
              <a:t>©Lyle Smith</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A13D8D4-86B2-40B5-B27C-60B3170F28BA}" type="slidenum">
              <a:rPr lang="en-US"/>
              <a:pPr>
                <a:defRPr/>
              </a:pPr>
              <a:t>‹#›</a:t>
            </a:fld>
            <a:r>
              <a:rPr lang="en-US" dirty="0"/>
              <a:t>©Lyle Smith</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2B39168-1E58-407B-9710-558B83ADA40B}" type="slidenum">
              <a:rPr lang="en-US"/>
              <a:pPr>
                <a:defRPr/>
              </a:pPr>
              <a:t>‹#›</a:t>
            </a:fld>
            <a:r>
              <a:rPr lang="en-US" dirty="0"/>
              <a:t>©Lyle Smith</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3E83B61-7663-42D6-BB21-68C8FB0348A6}" type="slidenum">
              <a:rPr lang="en-US"/>
              <a:pPr>
                <a:defRPr/>
              </a:pPr>
              <a:t>‹#›</a:t>
            </a:fld>
            <a:r>
              <a:rPr lang="en-US" dirty="0"/>
              <a:t>©Lyle Smith</a:t>
            </a:r>
          </a:p>
        </p:txBody>
      </p:sp>
    </p:spTree>
    <p:extLst>
      <p:ext uri="{BB962C8B-B14F-4D97-AF65-F5344CB8AC3E}">
        <p14:creationId xmlns:p14="http://schemas.microsoft.com/office/powerpoint/2010/main" val="2200194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9B56CF8-19DC-457B-B5EB-4E934777760A}" type="slidenum">
              <a:rPr lang="en-US"/>
              <a:pPr>
                <a:defRPr/>
              </a:pPr>
              <a:t>‹#›</a:t>
            </a:fld>
            <a:r>
              <a:rPr lang="en-US" dirty="0"/>
              <a:t>©Lyle Smith</a:t>
            </a:r>
          </a:p>
        </p:txBody>
      </p:sp>
    </p:spTree>
    <p:extLst>
      <p:ext uri="{BB962C8B-B14F-4D97-AF65-F5344CB8AC3E}">
        <p14:creationId xmlns:p14="http://schemas.microsoft.com/office/powerpoint/2010/main" val="1516080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E326BFC-4E0D-489F-90BB-FA017379BC22}" type="slidenum">
              <a:rPr lang="en-US"/>
              <a:pPr>
                <a:defRPr/>
              </a:pPr>
              <a:t>‹#›</a:t>
            </a:fld>
            <a:r>
              <a:rPr lang="en-US" dirty="0"/>
              <a:t>©Lyle Smith</a:t>
            </a:r>
          </a:p>
        </p:txBody>
      </p:sp>
    </p:spTree>
    <p:extLst>
      <p:ext uri="{BB962C8B-B14F-4D97-AF65-F5344CB8AC3E}">
        <p14:creationId xmlns:p14="http://schemas.microsoft.com/office/powerpoint/2010/main" val="2795536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A1F11AB-2D85-4BE8-AD3D-44E4C7CC330F}" type="slidenum">
              <a:rPr lang="en-US"/>
              <a:pPr>
                <a:defRPr/>
              </a:pPr>
              <a:t>‹#›</a:t>
            </a:fld>
            <a:r>
              <a:rPr lang="en-US" dirty="0"/>
              <a:t>©Lyle Smith</a:t>
            </a:r>
          </a:p>
        </p:txBody>
      </p:sp>
    </p:spTree>
    <p:extLst>
      <p:ext uri="{BB962C8B-B14F-4D97-AF65-F5344CB8AC3E}">
        <p14:creationId xmlns:p14="http://schemas.microsoft.com/office/powerpoint/2010/main" val="2742380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2054EB2A-D9E7-4D58-903D-437F36D713D6}" type="slidenum">
              <a:rPr lang="en-US"/>
              <a:pPr>
                <a:defRPr/>
              </a:pPr>
              <a:t>‹#›</a:t>
            </a:fld>
            <a:r>
              <a:rPr lang="en-US" dirty="0"/>
              <a:t>©Lyle Smith</a:t>
            </a:r>
          </a:p>
        </p:txBody>
      </p:sp>
    </p:spTree>
    <p:extLst>
      <p:ext uri="{BB962C8B-B14F-4D97-AF65-F5344CB8AC3E}">
        <p14:creationId xmlns:p14="http://schemas.microsoft.com/office/powerpoint/2010/main" val="2020015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1B89AA0-A566-45DC-A454-121B0A265C35}" type="slidenum">
              <a:rPr lang="en-US"/>
              <a:pPr>
                <a:defRPr/>
              </a:pPr>
              <a:t>‹#›</a:t>
            </a:fld>
            <a:r>
              <a:rPr lang="en-US" dirty="0"/>
              <a:t>©Lyle Smith</a:t>
            </a:r>
          </a:p>
        </p:txBody>
      </p:sp>
    </p:spTree>
    <p:extLst>
      <p:ext uri="{BB962C8B-B14F-4D97-AF65-F5344CB8AC3E}">
        <p14:creationId xmlns:p14="http://schemas.microsoft.com/office/powerpoint/2010/main" val="2077837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429BE1C-4378-4D3B-A97B-1D8D257F34B5}" type="slidenum">
              <a:rPr lang="en-US"/>
              <a:pPr>
                <a:defRPr/>
              </a:pPr>
              <a:t>‹#›</a:t>
            </a:fld>
            <a:r>
              <a:rPr lang="en-US" dirty="0"/>
              <a:t>©Lyle Smith</a:t>
            </a:r>
          </a:p>
        </p:txBody>
      </p:sp>
    </p:spTree>
    <p:extLst>
      <p:ext uri="{BB962C8B-B14F-4D97-AF65-F5344CB8AC3E}">
        <p14:creationId xmlns:p14="http://schemas.microsoft.com/office/powerpoint/2010/main" val="286033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9B56CF8-19DC-457B-B5EB-4E934777760A}" type="slidenum">
              <a:rPr lang="en-US"/>
              <a:pPr>
                <a:defRPr/>
              </a:pPr>
              <a:t>‹#›</a:t>
            </a:fld>
            <a:r>
              <a:rPr lang="en-US" dirty="0"/>
              <a:t>©Lyle Smith</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D4D6D54-C520-4834-BF0E-D4190830D0E9}" type="slidenum">
              <a:rPr lang="en-US"/>
              <a:pPr>
                <a:defRPr/>
              </a:pPr>
              <a:t>‹#›</a:t>
            </a:fld>
            <a:r>
              <a:rPr lang="en-US" dirty="0"/>
              <a:t>©Lyle Smith</a:t>
            </a:r>
          </a:p>
        </p:txBody>
      </p:sp>
    </p:spTree>
    <p:extLst>
      <p:ext uri="{BB962C8B-B14F-4D97-AF65-F5344CB8AC3E}">
        <p14:creationId xmlns:p14="http://schemas.microsoft.com/office/powerpoint/2010/main" val="197139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C71BBA2-1EAB-4AD3-A32A-C41EF8D7F9E4}" type="slidenum">
              <a:rPr lang="en-US"/>
              <a:pPr>
                <a:defRPr/>
              </a:pPr>
              <a:t>‹#›</a:t>
            </a:fld>
            <a:r>
              <a:rPr lang="en-US" dirty="0"/>
              <a:t>©Lyle Smith</a:t>
            </a:r>
          </a:p>
        </p:txBody>
      </p:sp>
    </p:spTree>
    <p:extLst>
      <p:ext uri="{BB962C8B-B14F-4D97-AF65-F5344CB8AC3E}">
        <p14:creationId xmlns:p14="http://schemas.microsoft.com/office/powerpoint/2010/main" val="2736122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6F56061-1872-4083-8ABE-B009F3288DB7}" type="slidenum">
              <a:rPr lang="en-US"/>
              <a:pPr>
                <a:defRPr/>
              </a:pPr>
              <a:t>‹#›</a:t>
            </a:fld>
            <a:r>
              <a:rPr lang="en-US" dirty="0"/>
              <a:t>©Lyle Smith</a:t>
            </a:r>
          </a:p>
        </p:txBody>
      </p:sp>
    </p:spTree>
    <p:extLst>
      <p:ext uri="{BB962C8B-B14F-4D97-AF65-F5344CB8AC3E}">
        <p14:creationId xmlns:p14="http://schemas.microsoft.com/office/powerpoint/2010/main" val="1106705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A13D8D4-86B2-40B5-B27C-60B3170F28BA}" type="slidenum">
              <a:rPr lang="en-US"/>
              <a:pPr>
                <a:defRPr/>
              </a:pPr>
              <a:t>‹#›</a:t>
            </a:fld>
            <a:r>
              <a:rPr lang="en-US" dirty="0"/>
              <a:t>©Lyle Smith</a:t>
            </a:r>
          </a:p>
        </p:txBody>
      </p:sp>
    </p:spTree>
    <p:extLst>
      <p:ext uri="{BB962C8B-B14F-4D97-AF65-F5344CB8AC3E}">
        <p14:creationId xmlns:p14="http://schemas.microsoft.com/office/powerpoint/2010/main" val="1371643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2B39168-1E58-407B-9710-558B83ADA40B}" type="slidenum">
              <a:rPr lang="en-US"/>
              <a:pPr>
                <a:defRPr/>
              </a:pPr>
              <a:t>‹#›</a:t>
            </a:fld>
            <a:r>
              <a:rPr lang="en-US" dirty="0"/>
              <a:t>©Lyle Smith</a:t>
            </a:r>
          </a:p>
        </p:txBody>
      </p:sp>
    </p:spTree>
    <p:extLst>
      <p:ext uri="{BB962C8B-B14F-4D97-AF65-F5344CB8AC3E}">
        <p14:creationId xmlns:p14="http://schemas.microsoft.com/office/powerpoint/2010/main" val="3282279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p:cNvSpPr>
            <a:spLocks noGrp="1" noChangeArrowheads="1"/>
          </p:cNvSpPr>
          <p:nvPr>
            <p:ph type="ctrTitle" sz="quarter"/>
          </p:nvPr>
        </p:nvSpPr>
        <p:spPr>
          <a:xfrm>
            <a:off x="685800" y="1676400"/>
            <a:ext cx="7772400" cy="1828800"/>
          </a:xfrm>
        </p:spPr>
        <p:txBody>
          <a:bodyPr/>
          <a:lstStyle>
            <a:lvl1pPr>
              <a:defRPr sz="3000">
                <a:latin typeface="Verdana" pitchFamily="34" charset="0"/>
              </a:defRPr>
            </a:lvl1pPr>
          </a:lstStyle>
          <a:p>
            <a:r>
              <a:rPr lang="en-US"/>
              <a:t>Click to edit Master title style</a:t>
            </a:r>
          </a:p>
        </p:txBody>
      </p:sp>
      <p:sp>
        <p:nvSpPr>
          <p:cNvPr id="55299"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5300" name="Rectangle 4"/>
          <p:cNvSpPr>
            <a:spLocks noGrp="1" noChangeArrowheads="1"/>
          </p:cNvSpPr>
          <p:nvPr>
            <p:ph type="dt" sz="quarter" idx="2"/>
          </p:nvPr>
        </p:nvSpPr>
        <p:spPr/>
        <p:txBody>
          <a:bodyPr/>
          <a:lstStyle>
            <a:lvl1pPr>
              <a:defRPr/>
            </a:lvl1pPr>
          </a:lstStyle>
          <a:p>
            <a:endParaRPr lang="en-US" dirty="0"/>
          </a:p>
        </p:txBody>
      </p:sp>
      <p:sp>
        <p:nvSpPr>
          <p:cNvPr id="55301" name="Rectangle 5"/>
          <p:cNvSpPr>
            <a:spLocks noGrp="1" noChangeArrowheads="1"/>
          </p:cNvSpPr>
          <p:nvPr>
            <p:ph type="ftr" sz="quarter" idx="3"/>
          </p:nvPr>
        </p:nvSpPr>
        <p:spPr/>
        <p:txBody>
          <a:bodyPr/>
          <a:lstStyle>
            <a:lvl1pPr>
              <a:defRPr/>
            </a:lvl1pPr>
          </a:lstStyle>
          <a:p>
            <a:r>
              <a:rPr lang="en-US"/>
              <a:t>© 2022 Lyle and Sherrie Smith </a:t>
            </a:r>
            <a:endParaRPr lang="en-US" dirty="0"/>
          </a:p>
        </p:txBody>
      </p:sp>
      <p:sp>
        <p:nvSpPr>
          <p:cNvPr id="55302" name="Rectangle 6"/>
          <p:cNvSpPr>
            <a:spLocks noGrp="1" noChangeArrowheads="1"/>
          </p:cNvSpPr>
          <p:nvPr>
            <p:ph type="sldNum" sz="quarter" idx="4"/>
          </p:nvPr>
        </p:nvSpPr>
        <p:spPr/>
        <p:txBody>
          <a:bodyPr/>
          <a:lstStyle>
            <a:lvl1pPr>
              <a:defRPr/>
            </a:lvl1pPr>
          </a:lstStyle>
          <a:p>
            <a:fld id="{2348AEFA-8657-42F7-8B69-DD20A4E4A674}" type="slidenum">
              <a:rPr lang="en-US"/>
              <a:pPr/>
              <a:t>‹#›</a:t>
            </a:fld>
            <a:endParaRPr lang="en-US" dirty="0"/>
          </a:p>
        </p:txBody>
      </p:sp>
    </p:spTree>
    <p:extLst>
      <p:ext uri="{BB962C8B-B14F-4D97-AF65-F5344CB8AC3E}">
        <p14:creationId xmlns:p14="http://schemas.microsoft.com/office/powerpoint/2010/main" val="2606206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a:t>© 2022 Lyle and Sherrie Smith </a:t>
            </a:r>
            <a:endParaRPr lang="en-US" dirty="0"/>
          </a:p>
        </p:txBody>
      </p:sp>
      <p:sp>
        <p:nvSpPr>
          <p:cNvPr id="6" name="Slide Number Placeholder 5"/>
          <p:cNvSpPr>
            <a:spLocks noGrp="1"/>
          </p:cNvSpPr>
          <p:nvPr>
            <p:ph type="sldNum" sz="quarter" idx="12"/>
          </p:nvPr>
        </p:nvSpPr>
        <p:spPr/>
        <p:txBody>
          <a:bodyPr/>
          <a:lstStyle>
            <a:lvl1pPr>
              <a:defRPr/>
            </a:lvl1pPr>
          </a:lstStyle>
          <a:p>
            <a:fld id="{26006DD1-753E-4D2F-84A3-00C4BD8B5331}" type="slidenum">
              <a:rPr lang="en-US"/>
              <a:pPr/>
              <a:t>‹#›</a:t>
            </a:fld>
            <a:endParaRPr lang="en-US" dirty="0"/>
          </a:p>
        </p:txBody>
      </p:sp>
    </p:spTree>
    <p:extLst>
      <p:ext uri="{BB962C8B-B14F-4D97-AF65-F5344CB8AC3E}">
        <p14:creationId xmlns:p14="http://schemas.microsoft.com/office/powerpoint/2010/main" val="832145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a:t>© 2022 Lyle and Sherrie Smith </a:t>
            </a:r>
            <a:endParaRPr lang="en-US" dirty="0"/>
          </a:p>
        </p:txBody>
      </p:sp>
      <p:sp>
        <p:nvSpPr>
          <p:cNvPr id="6" name="Slide Number Placeholder 5"/>
          <p:cNvSpPr>
            <a:spLocks noGrp="1"/>
          </p:cNvSpPr>
          <p:nvPr>
            <p:ph type="sldNum" sz="quarter" idx="12"/>
          </p:nvPr>
        </p:nvSpPr>
        <p:spPr/>
        <p:txBody>
          <a:bodyPr/>
          <a:lstStyle>
            <a:lvl1pPr>
              <a:defRPr/>
            </a:lvl1pPr>
          </a:lstStyle>
          <a:p>
            <a:fld id="{1EF4AE1B-AA7E-4EEE-A654-1A9BA4E16BE1}" type="slidenum">
              <a:rPr lang="en-US"/>
              <a:pPr/>
              <a:t>‹#›</a:t>
            </a:fld>
            <a:endParaRPr lang="en-US" dirty="0"/>
          </a:p>
        </p:txBody>
      </p:sp>
    </p:spTree>
    <p:extLst>
      <p:ext uri="{BB962C8B-B14F-4D97-AF65-F5344CB8AC3E}">
        <p14:creationId xmlns:p14="http://schemas.microsoft.com/office/powerpoint/2010/main" val="2835851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a:t>© 2022 Lyle and Sherrie Smith </a:t>
            </a:r>
            <a:endParaRPr lang="en-US" dirty="0"/>
          </a:p>
        </p:txBody>
      </p:sp>
      <p:sp>
        <p:nvSpPr>
          <p:cNvPr id="7" name="Slide Number Placeholder 6"/>
          <p:cNvSpPr>
            <a:spLocks noGrp="1"/>
          </p:cNvSpPr>
          <p:nvPr>
            <p:ph type="sldNum" sz="quarter" idx="12"/>
          </p:nvPr>
        </p:nvSpPr>
        <p:spPr/>
        <p:txBody>
          <a:bodyPr/>
          <a:lstStyle>
            <a:lvl1pPr>
              <a:defRPr/>
            </a:lvl1pPr>
          </a:lstStyle>
          <a:p>
            <a:fld id="{6AAF68D8-B40C-4A82-BDE1-527D231EFA5E}" type="slidenum">
              <a:rPr lang="en-US"/>
              <a:pPr/>
              <a:t>‹#›</a:t>
            </a:fld>
            <a:endParaRPr lang="en-US" dirty="0"/>
          </a:p>
        </p:txBody>
      </p:sp>
    </p:spTree>
    <p:extLst>
      <p:ext uri="{BB962C8B-B14F-4D97-AF65-F5344CB8AC3E}">
        <p14:creationId xmlns:p14="http://schemas.microsoft.com/office/powerpoint/2010/main" val="693851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r>
              <a:rPr lang="en-US"/>
              <a:t>© 2022 Lyle and Sherrie Smith </a:t>
            </a:r>
            <a:endParaRPr lang="en-US" dirty="0"/>
          </a:p>
        </p:txBody>
      </p:sp>
      <p:sp>
        <p:nvSpPr>
          <p:cNvPr id="9" name="Slide Number Placeholder 8"/>
          <p:cNvSpPr>
            <a:spLocks noGrp="1"/>
          </p:cNvSpPr>
          <p:nvPr>
            <p:ph type="sldNum" sz="quarter" idx="12"/>
          </p:nvPr>
        </p:nvSpPr>
        <p:spPr/>
        <p:txBody>
          <a:bodyPr/>
          <a:lstStyle>
            <a:lvl1pPr>
              <a:defRPr/>
            </a:lvl1pPr>
          </a:lstStyle>
          <a:p>
            <a:fld id="{377AA07B-E728-4006-BF02-117C92D3150D}" type="slidenum">
              <a:rPr lang="en-US"/>
              <a:pPr/>
              <a:t>‹#›</a:t>
            </a:fld>
            <a:endParaRPr lang="en-US" dirty="0"/>
          </a:p>
        </p:txBody>
      </p:sp>
    </p:spTree>
    <p:extLst>
      <p:ext uri="{BB962C8B-B14F-4D97-AF65-F5344CB8AC3E}">
        <p14:creationId xmlns:p14="http://schemas.microsoft.com/office/powerpoint/2010/main" val="3524138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E326BFC-4E0D-489F-90BB-FA017379BC22}" type="slidenum">
              <a:rPr lang="en-US"/>
              <a:pPr>
                <a:defRPr/>
              </a:pPr>
              <a:t>‹#›</a:t>
            </a:fld>
            <a:r>
              <a:rPr lang="en-US" dirty="0"/>
              <a:t>©Lyle Smith</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r>
              <a:rPr lang="en-US"/>
              <a:t>© 2022 Lyle and Sherrie Smith </a:t>
            </a:r>
            <a:endParaRPr lang="en-US" dirty="0"/>
          </a:p>
        </p:txBody>
      </p:sp>
      <p:sp>
        <p:nvSpPr>
          <p:cNvPr id="5" name="Slide Number Placeholder 4"/>
          <p:cNvSpPr>
            <a:spLocks noGrp="1"/>
          </p:cNvSpPr>
          <p:nvPr>
            <p:ph type="sldNum" sz="quarter" idx="12"/>
          </p:nvPr>
        </p:nvSpPr>
        <p:spPr/>
        <p:txBody>
          <a:bodyPr/>
          <a:lstStyle>
            <a:lvl1pPr>
              <a:defRPr/>
            </a:lvl1pPr>
          </a:lstStyle>
          <a:p>
            <a:fld id="{F368252D-72FB-47DC-B86E-0ED0EA824495}" type="slidenum">
              <a:rPr lang="en-US"/>
              <a:pPr/>
              <a:t>‹#›</a:t>
            </a:fld>
            <a:endParaRPr lang="en-US" dirty="0"/>
          </a:p>
        </p:txBody>
      </p:sp>
    </p:spTree>
    <p:extLst>
      <p:ext uri="{BB962C8B-B14F-4D97-AF65-F5344CB8AC3E}">
        <p14:creationId xmlns:p14="http://schemas.microsoft.com/office/powerpoint/2010/main" val="1079027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r>
              <a:rPr lang="en-US"/>
              <a:t>© 2022 Lyle and Sherrie Smith </a:t>
            </a:r>
            <a:endParaRPr lang="en-US" dirty="0"/>
          </a:p>
        </p:txBody>
      </p:sp>
      <p:sp>
        <p:nvSpPr>
          <p:cNvPr id="4" name="Slide Number Placeholder 3"/>
          <p:cNvSpPr>
            <a:spLocks noGrp="1"/>
          </p:cNvSpPr>
          <p:nvPr>
            <p:ph type="sldNum" sz="quarter" idx="12"/>
          </p:nvPr>
        </p:nvSpPr>
        <p:spPr/>
        <p:txBody>
          <a:bodyPr/>
          <a:lstStyle>
            <a:lvl1pPr>
              <a:defRPr/>
            </a:lvl1pPr>
          </a:lstStyle>
          <a:p>
            <a:fld id="{E424BA36-25F9-402B-AEC4-7A6BA47190E4}" type="slidenum">
              <a:rPr lang="en-US"/>
              <a:pPr/>
              <a:t>‹#›</a:t>
            </a:fld>
            <a:endParaRPr lang="en-US" dirty="0"/>
          </a:p>
        </p:txBody>
      </p:sp>
    </p:spTree>
    <p:extLst>
      <p:ext uri="{BB962C8B-B14F-4D97-AF65-F5344CB8AC3E}">
        <p14:creationId xmlns:p14="http://schemas.microsoft.com/office/powerpoint/2010/main" val="461708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a:t>© 2022 Lyle and Sherrie Smith </a:t>
            </a:r>
            <a:endParaRPr lang="en-US" dirty="0"/>
          </a:p>
        </p:txBody>
      </p:sp>
      <p:sp>
        <p:nvSpPr>
          <p:cNvPr id="7" name="Slide Number Placeholder 6"/>
          <p:cNvSpPr>
            <a:spLocks noGrp="1"/>
          </p:cNvSpPr>
          <p:nvPr>
            <p:ph type="sldNum" sz="quarter" idx="12"/>
          </p:nvPr>
        </p:nvSpPr>
        <p:spPr/>
        <p:txBody>
          <a:bodyPr/>
          <a:lstStyle>
            <a:lvl1pPr>
              <a:defRPr/>
            </a:lvl1pPr>
          </a:lstStyle>
          <a:p>
            <a:fld id="{25477C08-5885-4677-8530-FA11755869CF}" type="slidenum">
              <a:rPr lang="en-US"/>
              <a:pPr/>
              <a:t>‹#›</a:t>
            </a:fld>
            <a:endParaRPr lang="en-US" dirty="0"/>
          </a:p>
        </p:txBody>
      </p:sp>
    </p:spTree>
    <p:extLst>
      <p:ext uri="{BB962C8B-B14F-4D97-AF65-F5344CB8AC3E}">
        <p14:creationId xmlns:p14="http://schemas.microsoft.com/office/powerpoint/2010/main" val="2131819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a:t>© 2022 Lyle and Sherrie Smith </a:t>
            </a:r>
            <a:endParaRPr lang="en-US" dirty="0"/>
          </a:p>
        </p:txBody>
      </p:sp>
      <p:sp>
        <p:nvSpPr>
          <p:cNvPr id="7" name="Slide Number Placeholder 6"/>
          <p:cNvSpPr>
            <a:spLocks noGrp="1"/>
          </p:cNvSpPr>
          <p:nvPr>
            <p:ph type="sldNum" sz="quarter" idx="12"/>
          </p:nvPr>
        </p:nvSpPr>
        <p:spPr/>
        <p:txBody>
          <a:bodyPr/>
          <a:lstStyle>
            <a:lvl1pPr>
              <a:defRPr/>
            </a:lvl1pPr>
          </a:lstStyle>
          <a:p>
            <a:fld id="{8680BF82-9A2A-4484-B5FD-D42D0D4EA12E}" type="slidenum">
              <a:rPr lang="en-US"/>
              <a:pPr/>
              <a:t>‹#›</a:t>
            </a:fld>
            <a:endParaRPr lang="en-US" dirty="0"/>
          </a:p>
        </p:txBody>
      </p:sp>
    </p:spTree>
    <p:extLst>
      <p:ext uri="{BB962C8B-B14F-4D97-AF65-F5344CB8AC3E}">
        <p14:creationId xmlns:p14="http://schemas.microsoft.com/office/powerpoint/2010/main" val="5493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a:t>© 2022 Lyle and Sherrie Smith </a:t>
            </a:r>
            <a:endParaRPr lang="en-US" dirty="0"/>
          </a:p>
        </p:txBody>
      </p:sp>
      <p:sp>
        <p:nvSpPr>
          <p:cNvPr id="6" name="Slide Number Placeholder 5"/>
          <p:cNvSpPr>
            <a:spLocks noGrp="1"/>
          </p:cNvSpPr>
          <p:nvPr>
            <p:ph type="sldNum" sz="quarter" idx="12"/>
          </p:nvPr>
        </p:nvSpPr>
        <p:spPr/>
        <p:txBody>
          <a:bodyPr/>
          <a:lstStyle>
            <a:lvl1pPr>
              <a:defRPr/>
            </a:lvl1pPr>
          </a:lstStyle>
          <a:p>
            <a:fld id="{F6986807-3B24-46CE-92DA-73B2CA38BBCA}" type="slidenum">
              <a:rPr lang="en-US"/>
              <a:pPr/>
              <a:t>‹#›</a:t>
            </a:fld>
            <a:endParaRPr lang="en-US" dirty="0"/>
          </a:p>
        </p:txBody>
      </p:sp>
    </p:spTree>
    <p:extLst>
      <p:ext uri="{BB962C8B-B14F-4D97-AF65-F5344CB8AC3E}">
        <p14:creationId xmlns:p14="http://schemas.microsoft.com/office/powerpoint/2010/main" val="2997445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a:t>© 2022 Lyle and Sherrie Smith </a:t>
            </a:r>
            <a:endParaRPr lang="en-US" dirty="0"/>
          </a:p>
        </p:txBody>
      </p:sp>
      <p:sp>
        <p:nvSpPr>
          <p:cNvPr id="6" name="Slide Number Placeholder 5"/>
          <p:cNvSpPr>
            <a:spLocks noGrp="1"/>
          </p:cNvSpPr>
          <p:nvPr>
            <p:ph type="sldNum" sz="quarter" idx="12"/>
          </p:nvPr>
        </p:nvSpPr>
        <p:spPr/>
        <p:txBody>
          <a:bodyPr/>
          <a:lstStyle>
            <a:lvl1pPr>
              <a:defRPr/>
            </a:lvl1pPr>
          </a:lstStyle>
          <a:p>
            <a:fld id="{04E3C5F4-E2A5-44E5-B4C6-6875D57533C4}" type="slidenum">
              <a:rPr lang="en-US"/>
              <a:pPr/>
              <a:t>‹#›</a:t>
            </a:fld>
            <a:endParaRPr lang="en-US" dirty="0"/>
          </a:p>
        </p:txBody>
      </p:sp>
    </p:spTree>
    <p:extLst>
      <p:ext uri="{BB962C8B-B14F-4D97-AF65-F5344CB8AC3E}">
        <p14:creationId xmlns:p14="http://schemas.microsoft.com/office/powerpoint/2010/main" val="72352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t>© 2022 Lyle and Sherrie Smith </a:t>
            </a: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A6DC1F4-534F-4C18-92A4-E8F25CFB1581}" type="slidenum">
              <a:rPr lang="en-US"/>
              <a:pPr/>
              <a:t>‹#›</a:t>
            </a:fld>
            <a:endParaRPr lang="en-US" dirty="0"/>
          </a:p>
        </p:txBody>
      </p:sp>
    </p:spTree>
    <p:extLst>
      <p:ext uri="{BB962C8B-B14F-4D97-AF65-F5344CB8AC3E}">
        <p14:creationId xmlns:p14="http://schemas.microsoft.com/office/powerpoint/2010/main" val="2233709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a:t>© 2022 Lyle and Sherrie Smith </a:t>
            </a:r>
            <a:endParaRPr lang="en-US" dirty="0"/>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0CA489C-E6A6-4F5D-A5BF-B9145F846B2E}" type="slidenum">
              <a:rPr lang="en-US"/>
              <a:pPr/>
              <a:t>‹#›</a:t>
            </a:fld>
            <a:endParaRPr lang="en-US" dirty="0"/>
          </a:p>
        </p:txBody>
      </p:sp>
    </p:spTree>
    <p:extLst>
      <p:ext uri="{BB962C8B-B14F-4D97-AF65-F5344CB8AC3E}">
        <p14:creationId xmlns:p14="http://schemas.microsoft.com/office/powerpoint/2010/main" val="3629807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t>© 2022 Lyle and Sherrie Smith </a:t>
            </a: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FB8B4B2-D6BC-492F-94A0-8E86FFA9B394}" type="slidenum">
              <a:rPr lang="en-US"/>
              <a:pPr/>
              <a:t>‹#›</a:t>
            </a:fld>
            <a:endParaRPr lang="en-US" dirty="0"/>
          </a:p>
        </p:txBody>
      </p:sp>
    </p:spTree>
    <p:extLst>
      <p:ext uri="{BB962C8B-B14F-4D97-AF65-F5344CB8AC3E}">
        <p14:creationId xmlns:p14="http://schemas.microsoft.com/office/powerpoint/2010/main" val="1694102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5240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862390"/>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 2022 Lyle and Sherrie Smith </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F90543F-758A-49A9-83F0-A64F36CBC453}" type="slidenum">
              <a:rPr lang="en-US"/>
              <a:pPr>
                <a:defRPr/>
              </a:pPr>
              <a:t>‹#›</a:t>
            </a:fld>
            <a:endParaRPr lang="en-US" dirty="0"/>
          </a:p>
        </p:txBody>
      </p:sp>
    </p:spTree>
    <p:extLst>
      <p:ext uri="{BB962C8B-B14F-4D97-AF65-F5344CB8AC3E}">
        <p14:creationId xmlns:p14="http://schemas.microsoft.com/office/powerpoint/2010/main" val="1759757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A1F11AB-2D85-4BE8-AD3D-44E4C7CC330F}" type="slidenum">
              <a:rPr lang="en-US"/>
              <a:pPr>
                <a:defRPr/>
              </a:pPr>
              <a:t>‹#›</a:t>
            </a:fld>
            <a:r>
              <a:rPr lang="en-US" dirty="0"/>
              <a:t>©Lyle Smith</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2054EB2A-D9E7-4D58-903D-437F36D713D6}" type="slidenum">
              <a:rPr lang="en-US"/>
              <a:pPr>
                <a:defRPr/>
              </a:pPr>
              <a:t>‹#›</a:t>
            </a:fld>
            <a:r>
              <a:rPr lang="en-US" dirty="0"/>
              <a:t>©Lyle Smith</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1B89AA0-A566-45DC-A454-121B0A265C35}" type="slidenum">
              <a:rPr lang="en-US"/>
              <a:pPr>
                <a:defRPr/>
              </a:pPr>
              <a:t>‹#›</a:t>
            </a:fld>
            <a:r>
              <a:rPr lang="en-US" dirty="0"/>
              <a:t>©Lyle Smith</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429BE1C-4378-4D3B-A97B-1D8D257F34B5}" type="slidenum">
              <a:rPr lang="en-US"/>
              <a:pPr>
                <a:defRPr/>
              </a:pPr>
              <a:t>‹#›</a:t>
            </a:fld>
            <a:r>
              <a:rPr lang="en-US" dirty="0"/>
              <a:t>©Lyle Smith</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D4D6D54-C520-4834-BF0E-D4190830D0E9}" type="slidenum">
              <a:rPr lang="en-US"/>
              <a:pPr>
                <a:defRPr/>
              </a:pPr>
              <a:t>‹#›</a:t>
            </a:fld>
            <a:r>
              <a:rPr lang="en-US" dirty="0"/>
              <a:t>©Lyle Smith</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 LYLE L. SMITH 2022</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C71BBA2-1EAB-4AD3-A32A-C41EF8D7F9E4}" type="slidenum">
              <a:rPr lang="en-US"/>
              <a:pPr>
                <a:defRPr/>
              </a:pPr>
              <a:t>‹#›</a:t>
            </a:fld>
            <a:r>
              <a:rPr lang="en-US" dirty="0"/>
              <a:t>©Lyle Smith</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 LYLE L. SMITH 2022</a:t>
            </a:r>
            <a:endParaRPr lang="en-US" dirty="0"/>
          </a:p>
        </p:txBody>
      </p:sp>
      <p:sp>
        <p:nvSpPr>
          <p:cNvPr id="1030" name="Rectangle 6"/>
          <p:cNvSpPr>
            <a:spLocks noGrp="1" noChangeArrowheads="1"/>
          </p:cNvSpPr>
          <p:nvPr>
            <p:ph type="sldNum" sz="quarter" idx="4"/>
          </p:nvPr>
        </p:nvSpPr>
        <p:spPr bwMode="auto">
          <a:xfrm>
            <a:off x="6553200" y="6324600"/>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CAAC3F0A-72F0-4346-A289-808739226A3C}" type="slidenum">
              <a:rPr lang="en-US"/>
              <a:pPr>
                <a:defRPr/>
              </a:pPr>
              <a:t>‹#›</a:t>
            </a:fld>
            <a:r>
              <a:rPr lang="en-US" dirty="0"/>
              <a:t>©Lyle Smith</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Arial" charset="0"/>
        </a:defRPr>
      </a:lvl2pPr>
      <a:lvl3pPr algn="ctr" rtl="0" eaLnBrk="0" fontAlgn="base" hangingPunct="0">
        <a:spcBef>
          <a:spcPct val="0"/>
        </a:spcBef>
        <a:spcAft>
          <a:spcPct val="0"/>
        </a:spcAft>
        <a:defRPr sz="4400">
          <a:solidFill>
            <a:schemeClr val="folHlink"/>
          </a:solidFill>
          <a:latin typeface="Arial" charset="0"/>
        </a:defRPr>
      </a:lvl3pPr>
      <a:lvl4pPr algn="ctr" rtl="0" eaLnBrk="0" fontAlgn="base" hangingPunct="0">
        <a:spcBef>
          <a:spcPct val="0"/>
        </a:spcBef>
        <a:spcAft>
          <a:spcPct val="0"/>
        </a:spcAft>
        <a:defRPr sz="4400">
          <a:solidFill>
            <a:schemeClr val="folHlink"/>
          </a:solidFill>
          <a:latin typeface="Arial" charset="0"/>
        </a:defRPr>
      </a:lvl4pPr>
      <a:lvl5pPr algn="ctr" rtl="0" eaLnBrk="0" fontAlgn="base" hangingPunct="0">
        <a:spcBef>
          <a:spcPct val="0"/>
        </a:spcBef>
        <a:spcAft>
          <a:spcPct val="0"/>
        </a:spcAft>
        <a:defRPr sz="4400">
          <a:solidFill>
            <a:schemeClr val="folHlink"/>
          </a:solidFill>
          <a:latin typeface="Arial" charset="0"/>
        </a:defRPr>
      </a:lvl5pPr>
      <a:lvl6pPr marL="457200" algn="ctr" rtl="0" fontAlgn="base">
        <a:spcBef>
          <a:spcPct val="0"/>
        </a:spcBef>
        <a:spcAft>
          <a:spcPct val="0"/>
        </a:spcAft>
        <a:defRPr sz="4400">
          <a:solidFill>
            <a:schemeClr val="folHlink"/>
          </a:solidFill>
          <a:latin typeface="Arial" charset="0"/>
        </a:defRPr>
      </a:lvl6pPr>
      <a:lvl7pPr marL="914400" algn="ctr" rtl="0" fontAlgn="base">
        <a:spcBef>
          <a:spcPct val="0"/>
        </a:spcBef>
        <a:spcAft>
          <a:spcPct val="0"/>
        </a:spcAft>
        <a:defRPr sz="4400">
          <a:solidFill>
            <a:schemeClr val="folHlink"/>
          </a:solidFill>
          <a:latin typeface="Arial" charset="0"/>
        </a:defRPr>
      </a:lvl7pPr>
      <a:lvl8pPr marL="1371600" algn="ctr" rtl="0" fontAlgn="base">
        <a:spcBef>
          <a:spcPct val="0"/>
        </a:spcBef>
        <a:spcAft>
          <a:spcPct val="0"/>
        </a:spcAft>
        <a:defRPr sz="4400">
          <a:solidFill>
            <a:schemeClr val="folHlink"/>
          </a:solidFill>
          <a:latin typeface="Arial" charset="0"/>
        </a:defRPr>
      </a:lvl8pPr>
      <a:lvl9pPr marL="1828800" algn="ctr" rtl="0" fontAlgn="base">
        <a:spcBef>
          <a:spcPct val="0"/>
        </a:spcBef>
        <a:spcAft>
          <a:spcPct val="0"/>
        </a:spcAft>
        <a:defRPr sz="4400">
          <a:solidFill>
            <a:schemeClr val="folHlink"/>
          </a:solidFill>
          <a:latin typeface="Arial" charset="0"/>
        </a:defRPr>
      </a:lvl9pPr>
    </p:titleStyle>
    <p:bodyStyle>
      <a:lvl1pPr marL="342900" indent="-342900" algn="l" rtl="0" eaLnBrk="0" fontAlgn="base" hangingPunct="0">
        <a:spcBef>
          <a:spcPct val="20000"/>
        </a:spcBef>
        <a:spcAft>
          <a:spcPct val="0"/>
        </a:spcAft>
        <a:buChar char="•"/>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folHlink"/>
          </a:solidFill>
          <a:latin typeface="+mn-lt"/>
        </a:defRPr>
      </a:lvl2pPr>
      <a:lvl3pPr marL="1143000" indent="-228600" algn="l" rtl="0" eaLnBrk="0" fontAlgn="base" hangingPunct="0">
        <a:spcBef>
          <a:spcPct val="20000"/>
        </a:spcBef>
        <a:spcAft>
          <a:spcPct val="0"/>
        </a:spcAft>
        <a:buChar char="•"/>
        <a:defRPr sz="2400">
          <a:solidFill>
            <a:schemeClr val="folHlink"/>
          </a:solidFill>
          <a:latin typeface="+mn-lt"/>
        </a:defRPr>
      </a:lvl3pPr>
      <a:lvl4pPr marL="1600200" indent="-228600" algn="l" rtl="0" eaLnBrk="0" fontAlgn="base" hangingPunct="0">
        <a:spcBef>
          <a:spcPct val="20000"/>
        </a:spcBef>
        <a:spcAft>
          <a:spcPct val="0"/>
        </a:spcAft>
        <a:buChar char="–"/>
        <a:defRPr sz="2000">
          <a:solidFill>
            <a:schemeClr val="folHlink"/>
          </a:solidFill>
          <a:latin typeface="+mn-lt"/>
        </a:defRPr>
      </a:lvl4pPr>
      <a:lvl5pPr marL="2057400" indent="-228600" algn="l" rtl="0" eaLnBrk="0" fontAlgn="base" hangingPunct="0">
        <a:spcBef>
          <a:spcPct val="20000"/>
        </a:spcBef>
        <a:spcAft>
          <a:spcPct val="0"/>
        </a:spcAft>
        <a:buChar char="»"/>
        <a:defRPr sz="2000">
          <a:solidFill>
            <a:schemeClr val="folHlink"/>
          </a:solidFill>
          <a:latin typeface="+mn-lt"/>
        </a:defRPr>
      </a:lvl5pPr>
      <a:lvl6pPr marL="2514600" indent="-228600" algn="l" rtl="0" fontAlgn="base">
        <a:spcBef>
          <a:spcPct val="20000"/>
        </a:spcBef>
        <a:spcAft>
          <a:spcPct val="0"/>
        </a:spcAft>
        <a:buChar char="»"/>
        <a:defRPr sz="2000">
          <a:solidFill>
            <a:schemeClr val="folHlink"/>
          </a:solidFill>
          <a:latin typeface="+mn-lt"/>
        </a:defRPr>
      </a:lvl6pPr>
      <a:lvl7pPr marL="2971800" indent="-228600" algn="l" rtl="0" fontAlgn="base">
        <a:spcBef>
          <a:spcPct val="20000"/>
        </a:spcBef>
        <a:spcAft>
          <a:spcPct val="0"/>
        </a:spcAft>
        <a:buChar char="»"/>
        <a:defRPr sz="2000">
          <a:solidFill>
            <a:schemeClr val="folHlink"/>
          </a:solidFill>
          <a:latin typeface="+mn-lt"/>
        </a:defRPr>
      </a:lvl7pPr>
      <a:lvl8pPr marL="3429000" indent="-228600" algn="l" rtl="0" fontAlgn="base">
        <a:spcBef>
          <a:spcPct val="20000"/>
        </a:spcBef>
        <a:spcAft>
          <a:spcPct val="0"/>
        </a:spcAft>
        <a:buChar char="»"/>
        <a:defRPr sz="2000">
          <a:solidFill>
            <a:schemeClr val="folHlink"/>
          </a:solidFill>
          <a:latin typeface="+mn-lt"/>
        </a:defRPr>
      </a:lvl8pPr>
      <a:lvl9pPr marL="3886200" indent="-228600" algn="l" rtl="0" fontAlgn="base">
        <a:spcBef>
          <a:spcPct val="20000"/>
        </a:spcBef>
        <a:spcAft>
          <a:spcPct val="0"/>
        </a:spcAft>
        <a:buChar char="»"/>
        <a:defRPr sz="2000">
          <a:solidFill>
            <a:schemeClr val="fo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alpha val="94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 LYLE L. SMITH 2022</a:t>
            </a:r>
            <a:endParaRPr lang="en-US" dirty="0"/>
          </a:p>
        </p:txBody>
      </p:sp>
      <p:sp>
        <p:nvSpPr>
          <p:cNvPr id="1030" name="Rectangle 6"/>
          <p:cNvSpPr>
            <a:spLocks noGrp="1" noChangeArrowheads="1"/>
          </p:cNvSpPr>
          <p:nvPr>
            <p:ph type="sldNum" sz="quarter" idx="4"/>
          </p:nvPr>
        </p:nvSpPr>
        <p:spPr bwMode="auto">
          <a:xfrm>
            <a:off x="6553200" y="6324600"/>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CAAC3F0A-72F0-4346-A289-808739226A3C}" type="slidenum">
              <a:rPr lang="en-US"/>
              <a:pPr>
                <a:defRPr/>
              </a:pPr>
              <a:t>‹#›</a:t>
            </a:fld>
            <a:r>
              <a:rPr lang="en-US" dirty="0"/>
              <a:t>©Lyle Smith</a:t>
            </a:r>
          </a:p>
        </p:txBody>
      </p:sp>
    </p:spTree>
    <p:extLst>
      <p:ext uri="{BB962C8B-B14F-4D97-AF65-F5344CB8AC3E}">
        <p14:creationId xmlns:p14="http://schemas.microsoft.com/office/powerpoint/2010/main" val="80313690"/>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dt="0"/>
  <p:txStyles>
    <p:title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Arial" charset="0"/>
        </a:defRPr>
      </a:lvl2pPr>
      <a:lvl3pPr algn="ctr" rtl="0" eaLnBrk="0" fontAlgn="base" hangingPunct="0">
        <a:spcBef>
          <a:spcPct val="0"/>
        </a:spcBef>
        <a:spcAft>
          <a:spcPct val="0"/>
        </a:spcAft>
        <a:defRPr sz="4400">
          <a:solidFill>
            <a:schemeClr val="folHlink"/>
          </a:solidFill>
          <a:latin typeface="Arial" charset="0"/>
        </a:defRPr>
      </a:lvl3pPr>
      <a:lvl4pPr algn="ctr" rtl="0" eaLnBrk="0" fontAlgn="base" hangingPunct="0">
        <a:spcBef>
          <a:spcPct val="0"/>
        </a:spcBef>
        <a:spcAft>
          <a:spcPct val="0"/>
        </a:spcAft>
        <a:defRPr sz="4400">
          <a:solidFill>
            <a:schemeClr val="folHlink"/>
          </a:solidFill>
          <a:latin typeface="Arial" charset="0"/>
        </a:defRPr>
      </a:lvl4pPr>
      <a:lvl5pPr algn="ctr" rtl="0" eaLnBrk="0" fontAlgn="base" hangingPunct="0">
        <a:spcBef>
          <a:spcPct val="0"/>
        </a:spcBef>
        <a:spcAft>
          <a:spcPct val="0"/>
        </a:spcAft>
        <a:defRPr sz="4400">
          <a:solidFill>
            <a:schemeClr val="folHlink"/>
          </a:solidFill>
          <a:latin typeface="Arial" charset="0"/>
        </a:defRPr>
      </a:lvl5pPr>
      <a:lvl6pPr marL="457200" algn="ctr" rtl="0" fontAlgn="base">
        <a:spcBef>
          <a:spcPct val="0"/>
        </a:spcBef>
        <a:spcAft>
          <a:spcPct val="0"/>
        </a:spcAft>
        <a:defRPr sz="4400">
          <a:solidFill>
            <a:schemeClr val="folHlink"/>
          </a:solidFill>
          <a:latin typeface="Arial" charset="0"/>
        </a:defRPr>
      </a:lvl6pPr>
      <a:lvl7pPr marL="914400" algn="ctr" rtl="0" fontAlgn="base">
        <a:spcBef>
          <a:spcPct val="0"/>
        </a:spcBef>
        <a:spcAft>
          <a:spcPct val="0"/>
        </a:spcAft>
        <a:defRPr sz="4400">
          <a:solidFill>
            <a:schemeClr val="folHlink"/>
          </a:solidFill>
          <a:latin typeface="Arial" charset="0"/>
        </a:defRPr>
      </a:lvl7pPr>
      <a:lvl8pPr marL="1371600" algn="ctr" rtl="0" fontAlgn="base">
        <a:spcBef>
          <a:spcPct val="0"/>
        </a:spcBef>
        <a:spcAft>
          <a:spcPct val="0"/>
        </a:spcAft>
        <a:defRPr sz="4400">
          <a:solidFill>
            <a:schemeClr val="folHlink"/>
          </a:solidFill>
          <a:latin typeface="Arial" charset="0"/>
        </a:defRPr>
      </a:lvl8pPr>
      <a:lvl9pPr marL="1828800" algn="ctr" rtl="0" fontAlgn="base">
        <a:spcBef>
          <a:spcPct val="0"/>
        </a:spcBef>
        <a:spcAft>
          <a:spcPct val="0"/>
        </a:spcAft>
        <a:defRPr sz="4400">
          <a:solidFill>
            <a:schemeClr val="folHlink"/>
          </a:solidFill>
          <a:latin typeface="Arial" charset="0"/>
        </a:defRPr>
      </a:lvl9pPr>
    </p:titleStyle>
    <p:bodyStyle>
      <a:lvl1pPr marL="342900" indent="-342900" algn="l" rtl="0" eaLnBrk="0" fontAlgn="base" hangingPunct="0">
        <a:spcBef>
          <a:spcPct val="20000"/>
        </a:spcBef>
        <a:spcAft>
          <a:spcPct val="0"/>
        </a:spcAft>
        <a:buChar char="•"/>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folHlink"/>
          </a:solidFill>
          <a:latin typeface="+mn-lt"/>
        </a:defRPr>
      </a:lvl2pPr>
      <a:lvl3pPr marL="1143000" indent="-228600" algn="l" rtl="0" eaLnBrk="0" fontAlgn="base" hangingPunct="0">
        <a:spcBef>
          <a:spcPct val="20000"/>
        </a:spcBef>
        <a:spcAft>
          <a:spcPct val="0"/>
        </a:spcAft>
        <a:buChar char="•"/>
        <a:defRPr sz="2400">
          <a:solidFill>
            <a:schemeClr val="folHlink"/>
          </a:solidFill>
          <a:latin typeface="+mn-lt"/>
        </a:defRPr>
      </a:lvl3pPr>
      <a:lvl4pPr marL="1600200" indent="-228600" algn="l" rtl="0" eaLnBrk="0" fontAlgn="base" hangingPunct="0">
        <a:spcBef>
          <a:spcPct val="20000"/>
        </a:spcBef>
        <a:spcAft>
          <a:spcPct val="0"/>
        </a:spcAft>
        <a:buChar char="–"/>
        <a:defRPr sz="2000">
          <a:solidFill>
            <a:schemeClr val="folHlink"/>
          </a:solidFill>
          <a:latin typeface="+mn-lt"/>
        </a:defRPr>
      </a:lvl4pPr>
      <a:lvl5pPr marL="2057400" indent="-228600" algn="l" rtl="0" eaLnBrk="0" fontAlgn="base" hangingPunct="0">
        <a:spcBef>
          <a:spcPct val="20000"/>
        </a:spcBef>
        <a:spcAft>
          <a:spcPct val="0"/>
        </a:spcAft>
        <a:buChar char="»"/>
        <a:defRPr sz="2000">
          <a:solidFill>
            <a:schemeClr val="folHlink"/>
          </a:solidFill>
          <a:latin typeface="+mn-lt"/>
        </a:defRPr>
      </a:lvl5pPr>
      <a:lvl6pPr marL="2514600" indent="-228600" algn="l" rtl="0" fontAlgn="base">
        <a:spcBef>
          <a:spcPct val="20000"/>
        </a:spcBef>
        <a:spcAft>
          <a:spcPct val="0"/>
        </a:spcAft>
        <a:buChar char="»"/>
        <a:defRPr sz="2000">
          <a:solidFill>
            <a:schemeClr val="folHlink"/>
          </a:solidFill>
          <a:latin typeface="+mn-lt"/>
        </a:defRPr>
      </a:lvl6pPr>
      <a:lvl7pPr marL="2971800" indent="-228600" algn="l" rtl="0" fontAlgn="base">
        <a:spcBef>
          <a:spcPct val="20000"/>
        </a:spcBef>
        <a:spcAft>
          <a:spcPct val="0"/>
        </a:spcAft>
        <a:buChar char="»"/>
        <a:defRPr sz="2000">
          <a:solidFill>
            <a:schemeClr val="folHlink"/>
          </a:solidFill>
          <a:latin typeface="+mn-lt"/>
        </a:defRPr>
      </a:lvl7pPr>
      <a:lvl8pPr marL="3429000" indent="-228600" algn="l" rtl="0" fontAlgn="base">
        <a:spcBef>
          <a:spcPct val="20000"/>
        </a:spcBef>
        <a:spcAft>
          <a:spcPct val="0"/>
        </a:spcAft>
        <a:buChar char="»"/>
        <a:defRPr sz="2000">
          <a:solidFill>
            <a:schemeClr val="folHlink"/>
          </a:solidFill>
          <a:latin typeface="+mn-lt"/>
        </a:defRPr>
      </a:lvl8pPr>
      <a:lvl9pPr marL="3886200" indent="-228600" algn="l" rtl="0" fontAlgn="base">
        <a:spcBef>
          <a:spcPct val="20000"/>
        </a:spcBef>
        <a:spcAft>
          <a:spcPct val="0"/>
        </a:spcAft>
        <a:buChar char="»"/>
        <a:defRPr sz="2000">
          <a:solidFill>
            <a:schemeClr val="fo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D790"/>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50">
                <a:effectLst>
                  <a:outerShdw blurRad="38100" dist="38100" dir="2700000" algn="tl">
                    <a:srgbClr val="000000"/>
                  </a:outerShdw>
                </a:effectLst>
                <a:latin typeface="Arial" charset="0"/>
              </a:defRPr>
            </a:lvl1pPr>
          </a:lstStyle>
          <a:p>
            <a:endParaRPr lang="en-US" dirty="0"/>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50">
                <a:solidFill>
                  <a:srgbClr val="CC6600"/>
                </a:solidFill>
                <a:latin typeface="Arial" charset="0"/>
              </a:defRPr>
            </a:lvl1pPr>
          </a:lstStyle>
          <a:p>
            <a:r>
              <a:rPr lang="en-US"/>
              <a:t>© 2022 Lyle and Sherrie Smith </a:t>
            </a:r>
            <a:endParaRPr lang="en-US" dirty="0"/>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50">
                <a:effectLst>
                  <a:outerShdw blurRad="38100" dist="38100" dir="2700000" algn="tl">
                    <a:srgbClr val="000000"/>
                  </a:outerShdw>
                </a:effectLst>
                <a:latin typeface="Arial" charset="0"/>
              </a:defRPr>
            </a:lvl1pPr>
          </a:lstStyle>
          <a:p>
            <a:fld id="{771120DB-0CC8-4CC9-8A22-9ADAA1FA7C0C}" type="slidenum">
              <a:rPr lang="en-US"/>
              <a:pPr/>
              <a:t>‹#›</a:t>
            </a:fld>
            <a:endParaRPr lang="en-US" dirty="0"/>
          </a:p>
        </p:txBody>
      </p:sp>
    </p:spTree>
    <p:extLst>
      <p:ext uri="{BB962C8B-B14F-4D97-AF65-F5344CB8AC3E}">
        <p14:creationId xmlns:p14="http://schemas.microsoft.com/office/powerpoint/2010/main" val="3730640605"/>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sldNum="0" hdr="0" dt="0"/>
  <p:txStyles>
    <p:titleStyle>
      <a:lvl1pPr algn="ctr" rtl="0" fontAlgn="base">
        <a:spcBef>
          <a:spcPct val="0"/>
        </a:spcBef>
        <a:spcAft>
          <a:spcPct val="0"/>
        </a:spcAft>
        <a:defRPr sz="3300">
          <a:solidFill>
            <a:srgbClr val="CC66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300">
          <a:solidFill>
            <a:srgbClr val="CC6600"/>
          </a:solidFill>
          <a:effectLst>
            <a:outerShdw blurRad="38100" dist="38100" dir="2700000" algn="tl">
              <a:srgbClr val="000000"/>
            </a:outerShdw>
          </a:effectLst>
          <a:latin typeface="Tahoma" charset="0"/>
        </a:defRPr>
      </a:lvl2pPr>
      <a:lvl3pPr algn="ctr" rtl="0" fontAlgn="base">
        <a:spcBef>
          <a:spcPct val="0"/>
        </a:spcBef>
        <a:spcAft>
          <a:spcPct val="0"/>
        </a:spcAft>
        <a:defRPr sz="3300">
          <a:solidFill>
            <a:srgbClr val="CC6600"/>
          </a:solidFill>
          <a:effectLst>
            <a:outerShdw blurRad="38100" dist="38100" dir="2700000" algn="tl">
              <a:srgbClr val="000000"/>
            </a:outerShdw>
          </a:effectLst>
          <a:latin typeface="Tahoma" charset="0"/>
        </a:defRPr>
      </a:lvl3pPr>
      <a:lvl4pPr algn="ctr" rtl="0" fontAlgn="base">
        <a:spcBef>
          <a:spcPct val="0"/>
        </a:spcBef>
        <a:spcAft>
          <a:spcPct val="0"/>
        </a:spcAft>
        <a:defRPr sz="3300">
          <a:solidFill>
            <a:srgbClr val="CC6600"/>
          </a:solidFill>
          <a:effectLst>
            <a:outerShdw blurRad="38100" dist="38100" dir="2700000" algn="tl">
              <a:srgbClr val="000000"/>
            </a:outerShdw>
          </a:effectLst>
          <a:latin typeface="Tahoma" charset="0"/>
        </a:defRPr>
      </a:lvl4pPr>
      <a:lvl5pPr algn="ctr" rtl="0" fontAlgn="base">
        <a:spcBef>
          <a:spcPct val="0"/>
        </a:spcBef>
        <a:spcAft>
          <a:spcPct val="0"/>
        </a:spcAft>
        <a:defRPr sz="3300">
          <a:solidFill>
            <a:srgbClr val="CC6600"/>
          </a:solidFill>
          <a:effectLst>
            <a:outerShdw blurRad="38100" dist="38100" dir="2700000" algn="tl">
              <a:srgbClr val="000000"/>
            </a:outerShdw>
          </a:effectLst>
          <a:latin typeface="Tahoma" charset="0"/>
        </a:defRPr>
      </a:lvl5pPr>
      <a:lvl6pPr marL="342900" algn="ctr" rtl="0" fontAlgn="base">
        <a:spcBef>
          <a:spcPct val="0"/>
        </a:spcBef>
        <a:spcAft>
          <a:spcPct val="0"/>
        </a:spcAft>
        <a:defRPr sz="3300">
          <a:solidFill>
            <a:srgbClr val="CC6600"/>
          </a:solidFill>
          <a:effectLst>
            <a:outerShdw blurRad="38100" dist="38100" dir="2700000" algn="tl">
              <a:srgbClr val="000000"/>
            </a:outerShdw>
          </a:effectLst>
          <a:latin typeface="Tahoma" charset="0"/>
        </a:defRPr>
      </a:lvl6pPr>
      <a:lvl7pPr marL="685800" algn="ctr" rtl="0" fontAlgn="base">
        <a:spcBef>
          <a:spcPct val="0"/>
        </a:spcBef>
        <a:spcAft>
          <a:spcPct val="0"/>
        </a:spcAft>
        <a:defRPr sz="3300">
          <a:solidFill>
            <a:srgbClr val="CC6600"/>
          </a:solidFill>
          <a:effectLst>
            <a:outerShdw blurRad="38100" dist="38100" dir="2700000" algn="tl">
              <a:srgbClr val="000000"/>
            </a:outerShdw>
          </a:effectLst>
          <a:latin typeface="Tahoma" charset="0"/>
        </a:defRPr>
      </a:lvl7pPr>
      <a:lvl8pPr marL="1028700" algn="ctr" rtl="0" fontAlgn="base">
        <a:spcBef>
          <a:spcPct val="0"/>
        </a:spcBef>
        <a:spcAft>
          <a:spcPct val="0"/>
        </a:spcAft>
        <a:defRPr sz="3300">
          <a:solidFill>
            <a:srgbClr val="CC6600"/>
          </a:solidFill>
          <a:effectLst>
            <a:outerShdw blurRad="38100" dist="38100" dir="2700000" algn="tl">
              <a:srgbClr val="000000"/>
            </a:outerShdw>
          </a:effectLst>
          <a:latin typeface="Tahoma" charset="0"/>
        </a:defRPr>
      </a:lvl8pPr>
      <a:lvl9pPr marL="1371600" algn="ctr" rtl="0" fontAlgn="base">
        <a:spcBef>
          <a:spcPct val="0"/>
        </a:spcBef>
        <a:spcAft>
          <a:spcPct val="0"/>
        </a:spcAft>
        <a:defRPr sz="3300">
          <a:solidFill>
            <a:srgbClr val="CC6600"/>
          </a:solidFill>
          <a:effectLst>
            <a:outerShdw blurRad="38100" dist="38100" dir="2700000" algn="tl">
              <a:srgbClr val="000000"/>
            </a:outerShdw>
          </a:effectLst>
          <a:latin typeface="Tahoma" charset="0"/>
        </a:defRPr>
      </a:lvl9pPr>
    </p:titleStyle>
    <p:bodyStyle>
      <a:lvl1pPr marL="257175" indent="-257175" algn="l" rtl="0" fontAlgn="base">
        <a:spcBef>
          <a:spcPct val="20000"/>
        </a:spcBef>
        <a:spcAft>
          <a:spcPct val="0"/>
        </a:spcAft>
        <a:buClr>
          <a:srgbClr val="CC6600"/>
        </a:buClr>
        <a:buSzPct val="65000"/>
        <a:buFont typeface="Wingdings" pitchFamily="2" charset="2"/>
        <a:buChar char="n"/>
        <a:defRPr sz="2400">
          <a:solidFill>
            <a:srgbClr val="663300"/>
          </a:solidFill>
          <a:latin typeface="+mn-lt"/>
          <a:ea typeface="+mn-ea"/>
          <a:cs typeface="+mn-cs"/>
        </a:defRPr>
      </a:lvl1pPr>
      <a:lvl2pPr marL="557213" indent="-214313" algn="l" rtl="0" fontAlgn="base">
        <a:spcBef>
          <a:spcPct val="20000"/>
        </a:spcBef>
        <a:spcAft>
          <a:spcPct val="0"/>
        </a:spcAft>
        <a:buClr>
          <a:schemeClr val="folHlink"/>
        </a:buClr>
        <a:buSzPct val="65000"/>
        <a:buFont typeface="Wingdings" pitchFamily="2" charset="2"/>
        <a:buChar char="n"/>
        <a:defRPr sz="2100">
          <a:solidFill>
            <a:srgbClr val="663300"/>
          </a:solidFill>
          <a:latin typeface="+mn-lt"/>
        </a:defRPr>
      </a:lvl2pPr>
      <a:lvl3pPr marL="857250" indent="-17145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000000"/>
            </a:outerShdw>
          </a:effectLst>
          <a:latin typeface="+mn-lt"/>
        </a:defRPr>
      </a:lvl3pPr>
      <a:lvl4pPr marL="1200150" indent="-171450" algn="l" rtl="0" fontAlgn="base">
        <a:spcBef>
          <a:spcPct val="20000"/>
        </a:spcBef>
        <a:spcAft>
          <a:spcPct val="0"/>
        </a:spcAft>
        <a:buClr>
          <a:schemeClr val="folHlink"/>
        </a:buClr>
        <a:buSzPct val="65000"/>
        <a:buFont typeface="Wingdings" pitchFamily="2" charset="2"/>
        <a:buChar char="n"/>
        <a:defRPr sz="1500">
          <a:solidFill>
            <a:schemeClr val="tx1"/>
          </a:solidFill>
          <a:effectLst>
            <a:outerShdw blurRad="38100" dist="38100" dir="2700000" algn="tl">
              <a:srgbClr val="000000"/>
            </a:outerShdw>
          </a:effectLst>
          <a:latin typeface="+mn-lt"/>
        </a:defRPr>
      </a:lvl4pPr>
      <a:lvl5pPr marL="1543050" indent="-171450" algn="l" rtl="0" fontAlgn="base">
        <a:spcBef>
          <a:spcPct val="20000"/>
        </a:spcBef>
        <a:spcAft>
          <a:spcPct val="0"/>
        </a:spcAft>
        <a:buClr>
          <a:schemeClr val="hlink"/>
        </a:buClr>
        <a:buSzPct val="65000"/>
        <a:buFont typeface="Wingdings" pitchFamily="2" charset="2"/>
        <a:buChar char="n"/>
        <a:defRPr sz="1500">
          <a:solidFill>
            <a:schemeClr val="tx1"/>
          </a:solidFill>
          <a:effectLst>
            <a:outerShdw blurRad="38100" dist="38100" dir="2700000" algn="tl">
              <a:srgbClr val="000000"/>
            </a:outerShdw>
          </a:effectLst>
          <a:latin typeface="+mn-lt"/>
        </a:defRPr>
      </a:lvl5pPr>
      <a:lvl6pPr marL="1885950" indent="-171450" algn="l" rtl="0" fontAlgn="base">
        <a:spcBef>
          <a:spcPct val="20000"/>
        </a:spcBef>
        <a:spcAft>
          <a:spcPct val="0"/>
        </a:spcAft>
        <a:buClr>
          <a:schemeClr val="hlink"/>
        </a:buClr>
        <a:buSzPct val="65000"/>
        <a:buFont typeface="Wingdings" pitchFamily="2" charset="2"/>
        <a:buChar char="n"/>
        <a:defRPr sz="15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hlink"/>
        </a:buClr>
        <a:buSzPct val="65000"/>
        <a:buFont typeface="Wingdings" pitchFamily="2" charset="2"/>
        <a:buChar char="n"/>
        <a:defRPr sz="15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hlink"/>
        </a:buClr>
        <a:buSzPct val="65000"/>
        <a:buFont typeface="Wingdings" pitchFamily="2" charset="2"/>
        <a:buChar char="n"/>
        <a:defRPr sz="15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hlink"/>
        </a:buClr>
        <a:buSzPct val="65000"/>
        <a:buFont typeface="Wingdings" pitchFamily="2" charset="2"/>
        <a:buChar char="n"/>
        <a:defRPr sz="1500">
          <a:solidFill>
            <a:schemeClr val="tx1"/>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image" Target="../media/image50.jpeg"/><Relationship Id="rId4" Type="http://schemas.openxmlformats.org/officeDocument/2006/relationships/image" Target="../media/image49.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restoredgospel.com/Scriptures/Context.asp?ScriptureID=33986&amp;ContextInt=&amp;SubmitID=Submit" TargetMode="External"/><Relationship Id="rId2" Type="http://schemas.openxmlformats.org/officeDocument/2006/relationships/hyperlink" Target="http://www.restoredgospel.com/Scriptures/Context.asp?ScriptureID=33981&amp;ContextInt=&amp;SubmitID=Submit" TargetMode="External"/><Relationship Id="rId1" Type="http://schemas.openxmlformats.org/officeDocument/2006/relationships/slideLayout" Target="../slideLayouts/slideLayout14.xml"/><Relationship Id="rId4" Type="http://schemas.openxmlformats.org/officeDocument/2006/relationships/hyperlink" Target="http://www.restoredgospel.com/Scriptures/Context.asp?ScriptureID=41520&amp;ContextInt=&amp;SubmitID=Submi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p:nvPr>
        </p:nvSpPr>
        <p:spPr>
          <a:xfrm>
            <a:off x="685800" y="1066800"/>
            <a:ext cx="7696200" cy="4343400"/>
          </a:xfrm>
        </p:spPr>
        <p:txBody>
          <a:bodyPr/>
          <a:lstStyle/>
          <a:p>
            <a:pPr algn="ctr" eaLnBrk="1" hangingPunct="1">
              <a:buFontTx/>
              <a:buNone/>
            </a:pPr>
            <a:r>
              <a:rPr lang="en-US" dirty="0"/>
              <a:t>   </a:t>
            </a:r>
          </a:p>
          <a:p>
            <a:pPr eaLnBrk="1" hangingPunct="1">
              <a:buFontTx/>
              <a:buNone/>
            </a:pPr>
            <a:r>
              <a:rPr lang="en-US" sz="3600" b="1" dirty="0">
                <a:solidFill>
                  <a:srgbClr val="FFFF00"/>
                </a:solidFill>
                <a:latin typeface="+mj-lt"/>
              </a:rPr>
              <a:t>   Does The Book of Mormon Provide Accurate Linguistic, Cultural and Archaeological Information about Israel at the time of Lehi? </a:t>
            </a:r>
          </a:p>
          <a:p>
            <a:pPr algn="ctr" eaLnBrk="1" hangingPunct="1">
              <a:buFontTx/>
              <a:buNone/>
            </a:pPr>
            <a:r>
              <a:rPr lang="en-US" sz="3600" b="1" dirty="0">
                <a:solidFill>
                  <a:srgbClr val="FFFF00"/>
                </a:solidFill>
                <a:latin typeface="+mj-lt"/>
              </a:rPr>
              <a:t> </a:t>
            </a:r>
          </a:p>
          <a:p>
            <a:pPr algn="ctr" eaLnBrk="1" hangingPunct="1">
              <a:buFontTx/>
              <a:buNone/>
            </a:pPr>
            <a:r>
              <a:rPr lang="en-US" sz="1800" b="1" dirty="0">
                <a:solidFill>
                  <a:srgbClr val="FFFF00"/>
                </a:solidFill>
                <a:latin typeface="+mj-lt"/>
              </a:rPr>
              <a:t>By Lyle L. Smith</a:t>
            </a:r>
          </a:p>
          <a:p>
            <a:pPr algn="ctr" eaLnBrk="1" hangingPunct="1">
              <a:buFontTx/>
              <a:buNone/>
            </a:pPr>
            <a:endParaRPr lang="en-US" sz="2400" b="1" dirty="0">
              <a:solidFill>
                <a:srgbClr val="FFFF66"/>
              </a:solidFill>
              <a:latin typeface="+mj-lt"/>
            </a:endParaRPr>
          </a:p>
          <a:p>
            <a:pPr eaLnBrk="1" hangingPunct="1">
              <a:buFontTx/>
              <a:buNone/>
            </a:pPr>
            <a:endParaRPr lang="en-US" sz="3600" b="1" dirty="0">
              <a:solidFill>
                <a:srgbClr val="FFFF66"/>
              </a:solidFill>
              <a:latin typeface="+mj-lt"/>
            </a:endParaRPr>
          </a:p>
          <a:p>
            <a:pPr eaLnBrk="1" hangingPunct="1">
              <a:buFontTx/>
              <a:buNone/>
            </a:pPr>
            <a:r>
              <a:rPr lang="en-US" sz="3600" b="1" dirty="0">
                <a:solidFill>
                  <a:srgbClr val="FFFF66"/>
                </a:solidFill>
                <a:latin typeface="+mj-lt"/>
              </a:rPr>
              <a:t>				 </a:t>
            </a:r>
          </a:p>
        </p:txBody>
      </p:sp>
      <p:sp>
        <p:nvSpPr>
          <p:cNvPr id="2" name="Footer Placeholder 1">
            <a:extLst>
              <a:ext uri="{FF2B5EF4-FFF2-40B4-BE49-F238E27FC236}">
                <a16:creationId xmlns:a16="http://schemas.microsoft.com/office/drawing/2014/main" id="{78416A80-2D7B-41FA-82D0-7B8708FA4D38}"/>
              </a:ext>
            </a:extLst>
          </p:cNvPr>
          <p:cNvSpPr>
            <a:spLocks noGrp="1"/>
          </p:cNvSpPr>
          <p:nvPr>
            <p:ph type="ftr" sz="quarter" idx="11"/>
          </p:nvPr>
        </p:nvSpPr>
        <p:spPr/>
        <p:txBody>
          <a:bodyPr/>
          <a:lstStyle/>
          <a:p>
            <a:pPr>
              <a:defRPr/>
            </a:pPr>
            <a:r>
              <a:rPr lang="en-US" dirty="0">
                <a:solidFill>
                  <a:srgbClr val="FFFF00"/>
                </a:solidFill>
              </a:rPr>
              <a:t>@ LYLE L. SMITH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44675" y="0"/>
            <a:ext cx="5456238" cy="685800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a:t>@ LYLE L. SMITH 2022</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33869"/>
            <a:ext cx="74864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a:t>@ LYLE L. SMITH 2022</a:t>
            </a:r>
            <a:endParaRPr lang="en-US" dirty="0"/>
          </a:p>
        </p:txBody>
      </p:sp>
    </p:spTree>
    <p:extLst>
      <p:ext uri="{BB962C8B-B14F-4D97-AF65-F5344CB8AC3E}">
        <p14:creationId xmlns:p14="http://schemas.microsoft.com/office/powerpoint/2010/main" val="12879420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9245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sz="1100">
                <a:solidFill>
                  <a:srgbClr val="FFFF66"/>
                </a:solidFill>
              </a:rPr>
              <a:t>@ LYLE L. SMITH 2022</a:t>
            </a:r>
            <a:endParaRPr lang="en-US" sz="1100" dirty="0">
              <a:solidFill>
                <a:srgbClr val="FFFF66"/>
              </a:solidFill>
            </a:endParaRPr>
          </a:p>
        </p:txBody>
      </p:sp>
    </p:spTree>
    <p:extLst>
      <p:ext uri="{BB962C8B-B14F-4D97-AF65-F5344CB8AC3E}">
        <p14:creationId xmlns:p14="http://schemas.microsoft.com/office/powerpoint/2010/main" val="4466074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2"/>
          </p:nvPr>
        </p:nvSpPr>
        <p:spPr>
          <a:xfrm>
            <a:off x="457200" y="457200"/>
            <a:ext cx="3429000" cy="5668963"/>
          </a:xfrm>
        </p:spPr>
        <p:txBody>
          <a:bodyPr>
            <a:normAutofit/>
          </a:bodyPr>
          <a:lstStyle/>
          <a:p>
            <a:endParaRPr lang="en-US" sz="2800" b="1" dirty="0"/>
          </a:p>
          <a:p>
            <a:r>
              <a:rPr lang="en-US" sz="2800" b="1" dirty="0">
                <a:solidFill>
                  <a:srgbClr val="FFFF66"/>
                </a:solidFill>
              </a:rPr>
              <a:t>This is one of two small silver amulets found in the Ketef Hinnem tombs in Jerusalem  dating from 600 to 700 B.C.</a:t>
            </a:r>
          </a:p>
        </p:txBody>
      </p:sp>
      <p:sp>
        <p:nvSpPr>
          <p:cNvPr id="3" name="Footer Placeholder 2"/>
          <p:cNvSpPr>
            <a:spLocks noGrp="1"/>
          </p:cNvSpPr>
          <p:nvPr>
            <p:ph type="ftr" sz="quarter" idx="11"/>
          </p:nvPr>
        </p:nvSpPr>
        <p:spPr>
          <a:xfrm>
            <a:off x="0" y="6245225"/>
            <a:ext cx="6019800" cy="476250"/>
          </a:xfrm>
        </p:spPr>
        <p:txBody>
          <a:bodyPr/>
          <a:lstStyle/>
          <a:p>
            <a:r>
              <a:rPr lang="en-US" sz="1100">
                <a:solidFill>
                  <a:srgbClr val="FFFF66"/>
                </a:solidFill>
              </a:rPr>
              <a:t>@ LYLE L. SMITH 2022</a:t>
            </a:r>
            <a:endParaRPr lang="en-US" sz="1100" dirty="0">
              <a:solidFill>
                <a:srgbClr val="FFFF66"/>
              </a:solidFill>
            </a:endParaRP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23648"/>
            <a:ext cx="2971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35387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2628"/>
            <a:ext cx="3962400" cy="685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r>
              <a:rPr lang="en-US" sz="1100">
                <a:solidFill>
                  <a:srgbClr val="FFFF66"/>
                </a:solidFill>
                <a:latin typeface="+mn-lt"/>
              </a:rPr>
              <a:t>@ LYLE L. SMITH 2022</a:t>
            </a:r>
            <a:endParaRPr lang="en-US" sz="1100" dirty="0">
              <a:solidFill>
                <a:srgbClr val="FFFF66"/>
              </a:solidFill>
              <a:latin typeface="+mn-lt"/>
            </a:endParaRPr>
          </a:p>
        </p:txBody>
      </p:sp>
    </p:spTree>
    <p:extLst>
      <p:ext uri="{BB962C8B-B14F-4D97-AF65-F5344CB8AC3E}">
        <p14:creationId xmlns:p14="http://schemas.microsoft.com/office/powerpoint/2010/main" val="37777565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sz="half" idx="1"/>
          </p:nvPr>
        </p:nvPicPr>
        <p:blipFill rotWithShape="1">
          <a:blip r:embed="rId3" cstate="email">
            <a:extLst>
              <a:ext uri="{28A0092B-C50C-407E-A947-70E740481C1C}">
                <a14:useLocalDpi xmlns:a14="http://schemas.microsoft.com/office/drawing/2010/main"/>
              </a:ext>
            </a:extLst>
          </a:blip>
          <a:stretch/>
        </p:blipFill>
        <p:spPr bwMode="auto">
          <a:xfrm>
            <a:off x="3694049" y="390937"/>
            <a:ext cx="5102352" cy="5883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sz="1100">
                <a:solidFill>
                  <a:srgbClr val="FFFF66"/>
                </a:solidFill>
              </a:rPr>
              <a:t>@ LYLE L. SMITH 2022</a:t>
            </a:r>
            <a:endParaRPr lang="en-US" sz="1100" dirty="0">
              <a:solidFill>
                <a:srgbClr val="FFFF66"/>
              </a:solidFill>
            </a:endParaRPr>
          </a:p>
        </p:txBody>
      </p:sp>
      <p:pic>
        <p:nvPicPr>
          <p:cNvPr id="5"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38205" t="58243" r="46501" b="6726"/>
          <a:stretch/>
        </p:blipFill>
        <p:spPr bwMode="auto">
          <a:xfrm>
            <a:off x="156933" y="390938"/>
            <a:ext cx="1970041" cy="5883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35497" t="5151" r="46704" b="58389"/>
          <a:stretch/>
        </p:blipFill>
        <p:spPr bwMode="auto">
          <a:xfrm>
            <a:off x="2173418" y="571499"/>
            <a:ext cx="2014454" cy="5502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5729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066800"/>
            <a:ext cx="7315200" cy="5943600"/>
          </a:xfrm>
        </p:spPr>
        <p:txBody>
          <a:bodyPr>
            <a:normAutofit/>
          </a:bodyPr>
          <a:lstStyle/>
          <a:p>
            <a:pPr marL="0" indent="0">
              <a:buNone/>
            </a:pPr>
            <a:r>
              <a:rPr lang="en-US" b="1" dirty="0">
                <a:solidFill>
                  <a:srgbClr val="FFFF66"/>
                </a:solidFill>
              </a:rPr>
              <a:t>The discovery of these silver amulets with scripture written on them prove that The Book of Mormon claiming that religious records were written on metal plates at 600 B.C. is an accurate depiction of the culture at the time.</a:t>
            </a:r>
          </a:p>
          <a:p>
            <a:pPr marL="0" indent="0">
              <a:buNone/>
            </a:pPr>
            <a:endParaRPr lang="en-US" sz="2800" b="1" dirty="0">
              <a:solidFill>
                <a:srgbClr val="FFFF66"/>
              </a:solidFill>
            </a:endParaRPr>
          </a:p>
          <a:p>
            <a:pPr marL="0" indent="0">
              <a:buNone/>
            </a:pPr>
            <a:endParaRPr lang="en-US" sz="2800" b="1" dirty="0">
              <a:solidFill>
                <a:srgbClr val="FFFF66"/>
              </a:solidFill>
            </a:endParaRPr>
          </a:p>
          <a:p>
            <a:pPr marL="0" indent="0">
              <a:buNone/>
            </a:pPr>
            <a:endParaRPr lang="en-US" sz="2800" b="1" dirty="0">
              <a:solidFill>
                <a:srgbClr val="FFFF66"/>
              </a:solidFill>
            </a:endParaRPr>
          </a:p>
          <a:p>
            <a:pPr marL="0" indent="0">
              <a:buNone/>
            </a:pPr>
            <a:endParaRPr lang="en-US" sz="2800" b="1" dirty="0">
              <a:solidFill>
                <a:srgbClr val="FFFF66"/>
              </a:solidFill>
            </a:endParaRPr>
          </a:p>
          <a:p>
            <a:pPr marL="0" indent="0">
              <a:buNone/>
            </a:pPr>
            <a:endParaRPr lang="en-US" sz="2800" b="1" dirty="0">
              <a:solidFill>
                <a:srgbClr val="FFFF66"/>
              </a:solidFill>
            </a:endParaRPr>
          </a:p>
          <a:p>
            <a:pPr marL="0" indent="0">
              <a:buNone/>
            </a:pPr>
            <a:endParaRPr lang="en-US" sz="2800" b="1" dirty="0">
              <a:solidFill>
                <a:srgbClr val="FFFF66"/>
              </a:solidFill>
            </a:endParaRPr>
          </a:p>
          <a:p>
            <a:pPr marL="0" indent="0">
              <a:buNone/>
            </a:pPr>
            <a:endParaRPr lang="en-US" sz="2800" b="1" dirty="0">
              <a:solidFill>
                <a:srgbClr val="FFFF66"/>
              </a:solidFill>
            </a:endParaRPr>
          </a:p>
          <a:p>
            <a:pPr marL="0" indent="0">
              <a:buNone/>
            </a:pPr>
            <a:endParaRPr lang="en-US" sz="2800" b="1" dirty="0">
              <a:solidFill>
                <a:srgbClr val="FFFF66"/>
              </a:solidFill>
            </a:endParaRPr>
          </a:p>
          <a:p>
            <a:pPr marL="0" indent="0">
              <a:buNone/>
            </a:pPr>
            <a:endParaRPr lang="en-US" sz="2800" b="1" dirty="0">
              <a:solidFill>
                <a:srgbClr val="FFFF66"/>
              </a:solidFill>
            </a:endParaRPr>
          </a:p>
          <a:p>
            <a:pPr marL="0" indent="0">
              <a:buNone/>
            </a:pPr>
            <a:endParaRPr lang="en-US" sz="2800" b="1" dirty="0">
              <a:solidFill>
                <a:srgbClr val="FFFF66"/>
              </a:solidFill>
            </a:endParaRPr>
          </a:p>
          <a:p>
            <a:pPr marL="0" indent="0">
              <a:buNone/>
            </a:pPr>
            <a:endParaRPr lang="en-US" sz="2800" b="1" dirty="0">
              <a:solidFill>
                <a:srgbClr val="FFFF66"/>
              </a:solidFill>
            </a:endParaRPr>
          </a:p>
        </p:txBody>
      </p:sp>
      <p:sp>
        <p:nvSpPr>
          <p:cNvPr id="3" name="Footer Placeholder 2"/>
          <p:cNvSpPr>
            <a:spLocks noGrp="1"/>
          </p:cNvSpPr>
          <p:nvPr>
            <p:ph type="ftr" sz="quarter" idx="11"/>
          </p:nvPr>
        </p:nvSpPr>
        <p:spPr/>
        <p:txBody>
          <a:bodyPr/>
          <a:lstStyle/>
          <a:p>
            <a:r>
              <a:rPr lang="en-US" sz="1100">
                <a:solidFill>
                  <a:srgbClr val="FFFF66"/>
                </a:solidFill>
              </a:rPr>
              <a:t>@ LYLE L. SMITH 2022</a:t>
            </a:r>
            <a:endParaRPr lang="en-US" sz="1100" dirty="0">
              <a:solidFill>
                <a:srgbClr val="FFFF66"/>
              </a:solidFill>
            </a:endParaRPr>
          </a:p>
        </p:txBody>
      </p:sp>
    </p:spTree>
    <p:extLst>
      <p:ext uri="{BB962C8B-B14F-4D97-AF65-F5344CB8AC3E}">
        <p14:creationId xmlns:p14="http://schemas.microsoft.com/office/powerpoint/2010/main" val="16840608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5BFB1-6D5F-417C-A679-A87E5A70DE86}"/>
              </a:ext>
            </a:extLst>
          </p:cNvPr>
          <p:cNvSpPr>
            <a:spLocks noGrp="1"/>
          </p:cNvSpPr>
          <p:nvPr>
            <p:ph type="title"/>
          </p:nvPr>
        </p:nvSpPr>
        <p:spPr>
          <a:xfrm>
            <a:off x="457200" y="274638"/>
            <a:ext cx="8229600" cy="334962"/>
          </a:xfrm>
        </p:spPr>
        <p:txBody>
          <a:bodyPr/>
          <a:lstStyle/>
          <a:p>
            <a:endParaRPr lang="en-US" dirty="0"/>
          </a:p>
        </p:txBody>
      </p:sp>
      <p:sp>
        <p:nvSpPr>
          <p:cNvPr id="3" name="Content Placeholder 2">
            <a:extLst>
              <a:ext uri="{FF2B5EF4-FFF2-40B4-BE49-F238E27FC236}">
                <a16:creationId xmlns:a16="http://schemas.microsoft.com/office/drawing/2014/main" id="{78A9E2C6-16F4-4104-AA10-10FCBDF91B15}"/>
              </a:ext>
            </a:extLst>
          </p:cNvPr>
          <p:cNvSpPr>
            <a:spLocks noGrp="1"/>
          </p:cNvSpPr>
          <p:nvPr>
            <p:ph idx="1"/>
          </p:nvPr>
        </p:nvSpPr>
        <p:spPr>
          <a:xfrm>
            <a:off x="457200" y="914400"/>
            <a:ext cx="8229600" cy="5211763"/>
          </a:xfrm>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b="1" i="0" u="none" strike="noStrike" kern="0" cap="none" spc="0" normalizeH="0" baseline="0" noProof="0" dirty="0">
                <a:ln>
                  <a:noFill/>
                </a:ln>
                <a:solidFill>
                  <a:srgbClr val="FFFF66"/>
                </a:solidFill>
                <a:effectLst/>
                <a:uLnTx/>
                <a:uFillTx/>
                <a:latin typeface="Calibri"/>
                <a:ea typeface="+mn-ea"/>
                <a:cs typeface="+mn-cs"/>
              </a:rPr>
              <a:t>It further proves that at least parts of the Bible were written on metal as early as 600 to 700 BC.  Many  Bible scholars still contend today that the Bible was only oral tradition until being written down about 200 to 300 B.C.</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b="1" i="0" u="none" strike="noStrike" kern="0" cap="none" spc="0" normalizeH="0" baseline="0" noProof="0" dirty="0">
              <a:ln>
                <a:noFill/>
              </a:ln>
              <a:solidFill>
                <a:srgbClr val="FFFF66"/>
              </a:solidFill>
              <a:effectLst/>
              <a:uLnTx/>
              <a:uFillTx/>
              <a:latin typeface="Calibri"/>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b="1" i="0" u="none" strike="noStrike" kern="0" cap="none" spc="0" normalizeH="0" baseline="0" noProof="0" dirty="0">
                <a:ln>
                  <a:noFill/>
                </a:ln>
                <a:solidFill>
                  <a:srgbClr val="FFFF66"/>
                </a:solidFill>
                <a:effectLst/>
                <a:uLnTx/>
                <a:uFillTx/>
                <a:latin typeface="Calibri"/>
                <a:ea typeface="+mn-ea"/>
                <a:cs typeface="+mn-cs"/>
              </a:rPr>
              <a:t>Then, too, it proves that at least parts of the Bible are remarkably consistent over a 2700 year period.  </a:t>
            </a:r>
            <a:r>
              <a:rPr kumimoji="0" lang="en-US" b="1" i="0" u="none" strike="noStrike" kern="0" cap="none" spc="0" normalizeH="0" baseline="0" noProof="0" dirty="0">
                <a:ln>
                  <a:noFill/>
                </a:ln>
                <a:solidFill>
                  <a:schemeClr val="accent2">
                    <a:lumMod val="40000"/>
                    <a:lumOff val="60000"/>
                  </a:schemeClr>
                </a:solidFill>
                <a:effectLst/>
                <a:uLnTx/>
                <a:uFillTx/>
                <a:latin typeface="Calibri"/>
                <a:ea typeface="+mn-ea"/>
                <a:cs typeface="+mn-cs"/>
              </a:rPr>
              <a:t>It is trustworthy, especially our Inspired Version</a:t>
            </a:r>
          </a:p>
          <a:p>
            <a:endParaRPr lang="en-US" dirty="0"/>
          </a:p>
        </p:txBody>
      </p:sp>
      <p:sp>
        <p:nvSpPr>
          <p:cNvPr id="4" name="Footer Placeholder 3">
            <a:extLst>
              <a:ext uri="{FF2B5EF4-FFF2-40B4-BE49-F238E27FC236}">
                <a16:creationId xmlns:a16="http://schemas.microsoft.com/office/drawing/2014/main" id="{1AF386BD-B2E6-4E95-B2AB-4423B62F5102}"/>
              </a:ext>
            </a:extLst>
          </p:cNvPr>
          <p:cNvSpPr>
            <a:spLocks noGrp="1"/>
          </p:cNvSpPr>
          <p:nvPr>
            <p:ph type="ftr" sz="quarter" idx="11"/>
          </p:nvPr>
        </p:nvSpPr>
        <p:spPr/>
        <p:txBody>
          <a:bodyPr/>
          <a:lstStyle/>
          <a:p>
            <a:pPr>
              <a:defRPr/>
            </a:pPr>
            <a:r>
              <a:rPr lang="en-US" sz="1200" dirty="0"/>
              <a:t>@ LYLE L. SMITH 2022</a:t>
            </a:r>
          </a:p>
        </p:txBody>
      </p:sp>
    </p:spTree>
    <p:extLst>
      <p:ext uri="{BB962C8B-B14F-4D97-AF65-F5344CB8AC3E}">
        <p14:creationId xmlns:p14="http://schemas.microsoft.com/office/powerpoint/2010/main" val="32703914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body" idx="1"/>
          </p:nvPr>
        </p:nvSpPr>
        <p:spPr>
          <a:xfrm>
            <a:off x="457200" y="457200"/>
            <a:ext cx="8458200" cy="6400800"/>
          </a:xfrm>
          <a:noFill/>
        </p:spPr>
        <p:txBody>
          <a:bodyPr/>
          <a:lstStyle/>
          <a:p>
            <a:pPr eaLnBrk="1" hangingPunct="1">
              <a:lnSpc>
                <a:spcPct val="90000"/>
              </a:lnSpc>
              <a:buFontTx/>
              <a:buNone/>
            </a:pPr>
            <a:r>
              <a:rPr lang="en-US" b="1" dirty="0">
                <a:solidFill>
                  <a:srgbClr val="FFFF66"/>
                </a:solidFill>
              </a:rPr>
              <a:t>Let’s review the cultural and linguistic evidence.</a:t>
            </a:r>
          </a:p>
          <a:p>
            <a:pPr eaLnBrk="1" hangingPunct="1">
              <a:lnSpc>
                <a:spcPct val="90000"/>
              </a:lnSpc>
              <a:buFontTx/>
              <a:buNone/>
            </a:pPr>
            <a:endParaRPr lang="en-US" b="1" dirty="0">
              <a:solidFill>
                <a:srgbClr val="FFFF66"/>
              </a:solidFill>
            </a:endParaRPr>
          </a:p>
          <a:p>
            <a:pPr eaLnBrk="1" hangingPunct="1">
              <a:lnSpc>
                <a:spcPct val="90000"/>
              </a:lnSpc>
              <a:buFontTx/>
              <a:buNone/>
            </a:pPr>
            <a:r>
              <a:rPr lang="en-US" b="1" dirty="0">
                <a:solidFill>
                  <a:srgbClr val="FFFF66"/>
                </a:solidFill>
              </a:rPr>
              <a:t>Military commanders kept written records.</a:t>
            </a:r>
          </a:p>
          <a:p>
            <a:pPr lvl="1" eaLnBrk="1" hangingPunct="1">
              <a:lnSpc>
                <a:spcPct val="90000"/>
              </a:lnSpc>
              <a:buFontTx/>
              <a:buNone/>
            </a:pPr>
            <a:r>
              <a:rPr lang="en-US" dirty="0">
                <a:solidFill>
                  <a:srgbClr val="FFFF66"/>
                </a:solidFill>
              </a:rPr>
              <a:t>   </a:t>
            </a:r>
            <a:r>
              <a:rPr lang="en-US" sz="3200" b="1" dirty="0">
                <a:solidFill>
                  <a:srgbClr val="CCECFF"/>
                </a:solidFill>
              </a:rPr>
              <a:t>The narrative about Laban in The Book of Mormon is culturally correct.</a:t>
            </a:r>
          </a:p>
          <a:p>
            <a:pPr eaLnBrk="1" hangingPunct="1">
              <a:lnSpc>
                <a:spcPct val="90000"/>
              </a:lnSpc>
              <a:buFontTx/>
              <a:buNone/>
            </a:pPr>
            <a:r>
              <a:rPr lang="en-US" b="1" dirty="0">
                <a:solidFill>
                  <a:srgbClr val="FFFF66"/>
                </a:solidFill>
              </a:rPr>
              <a:t>An Israelite temple was discovered outside Jerusalem.</a:t>
            </a:r>
            <a:r>
              <a:rPr lang="en-US" sz="3600" dirty="0">
                <a:solidFill>
                  <a:srgbClr val="FFFF66"/>
                </a:solidFill>
              </a:rPr>
              <a:t>  </a:t>
            </a:r>
          </a:p>
          <a:p>
            <a:pPr lvl="1" eaLnBrk="1" hangingPunct="1">
              <a:lnSpc>
                <a:spcPct val="90000"/>
              </a:lnSpc>
              <a:buFontTx/>
              <a:buNone/>
            </a:pPr>
            <a:r>
              <a:rPr lang="en-US" sz="3200" dirty="0">
                <a:solidFill>
                  <a:srgbClr val="FFFF66"/>
                </a:solidFill>
              </a:rPr>
              <a:t>	</a:t>
            </a:r>
            <a:r>
              <a:rPr lang="en-US" sz="3200" b="1" dirty="0">
                <a:solidFill>
                  <a:srgbClr val="CCECFF"/>
                </a:solidFill>
              </a:rPr>
              <a:t>Nephi was doing what others had already done in Israel/Juda in building a temple outside Jerusalem.</a:t>
            </a:r>
          </a:p>
        </p:txBody>
      </p:sp>
      <p:sp>
        <p:nvSpPr>
          <p:cNvPr id="94211" name="Footer Placeholder 4"/>
          <p:cNvSpPr>
            <a:spLocks noGrp="1"/>
          </p:cNvSpPr>
          <p:nvPr>
            <p:ph type="ftr" sz="quarter" idx="11"/>
          </p:nvPr>
        </p:nvSpPr>
        <p:spPr>
          <a:noFill/>
        </p:spPr>
        <p:txBody>
          <a:bodyPr/>
          <a:lstStyle/>
          <a:p>
            <a:r>
              <a:rPr lang="en-US" sz="1100">
                <a:solidFill>
                  <a:srgbClr val="FFFF66"/>
                </a:solidFill>
              </a:rPr>
              <a:t>@ LYLE L. SMITH 2022</a:t>
            </a:r>
            <a:endParaRPr lang="en-US" sz="1100" dirty="0">
              <a:solidFill>
                <a:srgbClr val="FFFF66"/>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body" idx="1"/>
          </p:nvPr>
        </p:nvSpPr>
        <p:spPr>
          <a:xfrm>
            <a:off x="457200" y="228600"/>
            <a:ext cx="8229600" cy="5668963"/>
          </a:xfrm>
        </p:spPr>
        <p:txBody>
          <a:bodyPr/>
          <a:lstStyle/>
          <a:p>
            <a:pPr eaLnBrk="1" hangingPunct="1">
              <a:lnSpc>
                <a:spcPct val="90000"/>
              </a:lnSpc>
              <a:buFontTx/>
              <a:buNone/>
            </a:pPr>
            <a:r>
              <a:rPr lang="en-US" b="1" dirty="0">
                <a:solidFill>
                  <a:srgbClr val="FFFF66"/>
                </a:solidFill>
              </a:rPr>
              <a:t>   Hebrew scribes wrote records in Egyptian.</a:t>
            </a:r>
            <a:r>
              <a:rPr lang="en-US" dirty="0">
                <a:solidFill>
                  <a:srgbClr val="FFFF66"/>
                </a:solidFill>
              </a:rPr>
              <a:t>  </a:t>
            </a:r>
          </a:p>
          <a:p>
            <a:pPr lvl="1" eaLnBrk="1" hangingPunct="1">
              <a:lnSpc>
                <a:spcPct val="90000"/>
              </a:lnSpc>
              <a:buFontTx/>
              <a:buNone/>
            </a:pPr>
            <a:r>
              <a:rPr lang="en-US" dirty="0">
                <a:solidFill>
                  <a:srgbClr val="FF9900"/>
                </a:solidFill>
              </a:rPr>
              <a:t>	</a:t>
            </a:r>
            <a:r>
              <a:rPr lang="en-US" sz="3200" b="1" dirty="0">
                <a:solidFill>
                  <a:srgbClr val="CCECFF"/>
                </a:solidFill>
              </a:rPr>
              <a:t>When Nephi wrote in Egyptian on the plates, he was doing what others of his time did.</a:t>
            </a:r>
          </a:p>
          <a:p>
            <a:pPr lvl="1" eaLnBrk="1" hangingPunct="1">
              <a:lnSpc>
                <a:spcPct val="90000"/>
              </a:lnSpc>
              <a:buFontTx/>
              <a:buNone/>
            </a:pPr>
            <a:endParaRPr lang="en-US" sz="3200" b="1" dirty="0">
              <a:solidFill>
                <a:srgbClr val="CCECFF"/>
              </a:solidFill>
            </a:endParaRPr>
          </a:p>
          <a:p>
            <a:pPr eaLnBrk="1" hangingPunct="1">
              <a:lnSpc>
                <a:spcPct val="90000"/>
              </a:lnSpc>
              <a:buFontTx/>
              <a:buNone/>
            </a:pPr>
            <a:r>
              <a:rPr lang="en-US" b="1" dirty="0">
                <a:solidFill>
                  <a:srgbClr val="FFFF66"/>
                </a:solidFill>
              </a:rPr>
              <a:t>    L’ MeLeK (belonging to the king)</a:t>
            </a:r>
            <a:r>
              <a:rPr lang="en-US" dirty="0">
                <a:solidFill>
                  <a:srgbClr val="FFFF66"/>
                </a:solidFill>
              </a:rPr>
              <a:t> </a:t>
            </a:r>
          </a:p>
          <a:p>
            <a:pPr lvl="1" eaLnBrk="1" hangingPunct="1">
              <a:lnSpc>
                <a:spcPct val="90000"/>
              </a:lnSpc>
              <a:buFontTx/>
              <a:buNone/>
            </a:pPr>
            <a:r>
              <a:rPr lang="en-US" dirty="0">
                <a:solidFill>
                  <a:srgbClr val="FF3300"/>
                </a:solidFill>
              </a:rPr>
              <a:t>	</a:t>
            </a:r>
            <a:r>
              <a:rPr lang="en-US" sz="3200" b="1" dirty="0">
                <a:solidFill>
                  <a:srgbClr val="CCECFF"/>
                </a:solidFill>
              </a:rPr>
              <a:t>When Joseph Smith used the name “Mulek” in The Book of Mormon he gave a title, not a given name, that means “son of a king.”</a:t>
            </a:r>
          </a:p>
        </p:txBody>
      </p:sp>
      <p:sp>
        <p:nvSpPr>
          <p:cNvPr id="95235" name="Footer Placeholder 4"/>
          <p:cNvSpPr>
            <a:spLocks noGrp="1"/>
          </p:cNvSpPr>
          <p:nvPr>
            <p:ph type="ftr" sz="quarter" idx="11"/>
          </p:nvPr>
        </p:nvSpPr>
        <p:spPr>
          <a:noFill/>
        </p:spPr>
        <p:txBody>
          <a:bodyPr/>
          <a:lstStyle/>
          <a:p>
            <a:r>
              <a:rPr lang="en-US" sz="1100">
                <a:solidFill>
                  <a:srgbClr val="FFFF66"/>
                </a:solidFill>
              </a:rPr>
              <a:t>@ LYLE L. SMITH 2022</a:t>
            </a:r>
            <a:endParaRPr lang="en-US" sz="1100" dirty="0">
              <a:solidFill>
                <a:srgbClr val="FFFF66"/>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457200" y="685800"/>
            <a:ext cx="8229600" cy="5440363"/>
          </a:xfrm>
        </p:spPr>
        <p:txBody>
          <a:bodyPr/>
          <a:lstStyle/>
          <a:p>
            <a:pPr eaLnBrk="1" hangingPunct="1">
              <a:buFontTx/>
              <a:buNone/>
            </a:pPr>
            <a:r>
              <a:rPr lang="en-US" sz="2800" b="1" dirty="0">
                <a:solidFill>
                  <a:srgbClr val="FFFF66"/>
                </a:solidFill>
              </a:rPr>
              <a:t>   </a:t>
            </a:r>
            <a:r>
              <a:rPr lang="en-US" b="1" dirty="0">
                <a:solidFill>
                  <a:srgbClr val="FFFF66"/>
                </a:solidFill>
              </a:rPr>
              <a:t>“And now” was a standard opening in Hebrew writing in the 5</a:t>
            </a:r>
            <a:r>
              <a:rPr lang="en-US" b="1" baseline="30000" dirty="0">
                <a:solidFill>
                  <a:srgbClr val="FFFF66"/>
                </a:solidFill>
              </a:rPr>
              <a:t>th</a:t>
            </a:r>
            <a:r>
              <a:rPr lang="en-US" b="1" dirty="0">
                <a:solidFill>
                  <a:srgbClr val="FFFF66"/>
                </a:solidFill>
              </a:rPr>
              <a:t> and 6</a:t>
            </a:r>
            <a:r>
              <a:rPr lang="en-US" b="1" baseline="30000" dirty="0">
                <a:solidFill>
                  <a:srgbClr val="FFFF66"/>
                </a:solidFill>
              </a:rPr>
              <a:t>th</a:t>
            </a:r>
            <a:r>
              <a:rPr lang="en-US" b="1" dirty="0">
                <a:solidFill>
                  <a:srgbClr val="FFFF66"/>
                </a:solidFill>
              </a:rPr>
              <a:t> centuries BC.</a:t>
            </a:r>
          </a:p>
          <a:p>
            <a:pPr lvl="1" eaLnBrk="1" hangingPunct="1">
              <a:buFontTx/>
              <a:buNone/>
            </a:pPr>
            <a:r>
              <a:rPr lang="en-US" sz="3200" b="1" dirty="0">
                <a:solidFill>
                  <a:srgbClr val="FF9900"/>
                </a:solidFill>
              </a:rPr>
              <a:t>	</a:t>
            </a:r>
            <a:r>
              <a:rPr lang="en-US" sz="3200" b="1" dirty="0">
                <a:solidFill>
                  <a:srgbClr val="CCECFF"/>
                </a:solidFill>
              </a:rPr>
              <a:t>The Book of Mormon uses “and now” as a standard opening a multitude of times.</a:t>
            </a:r>
          </a:p>
          <a:p>
            <a:pPr eaLnBrk="1" hangingPunct="1">
              <a:buFontTx/>
              <a:buNone/>
            </a:pPr>
            <a:endParaRPr lang="en-US" b="1" dirty="0">
              <a:solidFill>
                <a:srgbClr val="CCECFF"/>
              </a:solidFill>
            </a:endParaRPr>
          </a:p>
          <a:p>
            <a:pPr eaLnBrk="1" hangingPunct="1">
              <a:buFontTx/>
              <a:buNone/>
            </a:pPr>
            <a:r>
              <a:rPr lang="en-US" b="1" dirty="0">
                <a:solidFill>
                  <a:srgbClr val="CCECFF"/>
                </a:solidFill>
              </a:rPr>
              <a:t>  </a:t>
            </a:r>
            <a:r>
              <a:rPr lang="en-US" b="1" dirty="0">
                <a:solidFill>
                  <a:srgbClr val="FFFF66"/>
                </a:solidFill>
              </a:rPr>
              <a:t>The Book of Mormon requires that scripture is written on metal plates before 600 B.C.</a:t>
            </a:r>
          </a:p>
          <a:p>
            <a:pPr eaLnBrk="1" hangingPunct="1">
              <a:buFontTx/>
              <a:buNone/>
            </a:pPr>
            <a:r>
              <a:rPr lang="en-US" b="1" dirty="0">
                <a:solidFill>
                  <a:srgbClr val="CCECFF"/>
                </a:solidFill>
              </a:rPr>
              <a:t>		Ketef  Hinnom tombs reveal scripture 	inscribed on metal at 600 to 700 B.C.</a:t>
            </a:r>
          </a:p>
        </p:txBody>
      </p:sp>
      <p:sp>
        <p:nvSpPr>
          <p:cNvPr id="96259" name="Footer Placeholder 4"/>
          <p:cNvSpPr>
            <a:spLocks noGrp="1"/>
          </p:cNvSpPr>
          <p:nvPr>
            <p:ph type="ftr" sz="quarter" idx="11"/>
          </p:nvPr>
        </p:nvSpPr>
        <p:spPr>
          <a:noFill/>
        </p:spPr>
        <p:txBody>
          <a:bodyPr/>
          <a:lstStyle/>
          <a:p>
            <a:r>
              <a:rPr lang="en-US" sz="1100" dirty="0">
                <a:solidFill>
                  <a:srgbClr val="FFFF66"/>
                </a:solidFill>
              </a:rPr>
              <a:t>@ LYLE L. SMITH 2022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914400" y="381000"/>
            <a:ext cx="7315200" cy="5334000"/>
          </a:xfrm>
        </p:spPr>
        <p:txBody>
          <a:bodyPr/>
          <a:lstStyle/>
          <a:p>
            <a:pPr eaLnBrk="1" hangingPunct="1">
              <a:buFontTx/>
              <a:buNone/>
            </a:pPr>
            <a:r>
              <a:rPr lang="en-US" sz="2800" dirty="0"/>
              <a:t>  </a:t>
            </a:r>
          </a:p>
          <a:p>
            <a:pPr eaLnBrk="1" hangingPunct="1">
              <a:buFontTx/>
              <a:buNone/>
            </a:pPr>
            <a:r>
              <a:rPr lang="en-US" b="1" dirty="0">
                <a:solidFill>
                  <a:srgbClr val="FFFF66"/>
                </a:solidFill>
              </a:rPr>
              <a:t>    We begin with a picture of </a:t>
            </a:r>
            <a:r>
              <a:rPr lang="en-US" b="1" dirty="0">
                <a:solidFill>
                  <a:schemeClr val="accent2">
                    <a:lumMod val="60000"/>
                    <a:lumOff val="40000"/>
                  </a:schemeClr>
                </a:solidFill>
              </a:rPr>
              <a:t>King Nabonidas</a:t>
            </a:r>
            <a:r>
              <a:rPr lang="en-US" b="1" dirty="0">
                <a:solidFill>
                  <a:srgbClr val="FFFF66"/>
                </a:solidFill>
              </a:rPr>
              <a:t>, father of </a:t>
            </a:r>
            <a:r>
              <a:rPr lang="en-US" b="1" dirty="0">
                <a:solidFill>
                  <a:schemeClr val="accent2">
                    <a:lumMod val="60000"/>
                    <a:lumOff val="40000"/>
                  </a:schemeClr>
                </a:solidFill>
              </a:rPr>
              <a:t>King Belshazzar </a:t>
            </a:r>
            <a:r>
              <a:rPr lang="en-US" b="1" dirty="0">
                <a:solidFill>
                  <a:srgbClr val="FFFF66"/>
                </a:solidFill>
              </a:rPr>
              <a:t>who lived at the time of Daniel in the Old Testament.  We know about Nabonidas because of the </a:t>
            </a:r>
            <a:r>
              <a:rPr lang="en-US" b="1" dirty="0">
                <a:solidFill>
                  <a:schemeClr val="accent2">
                    <a:lumMod val="40000"/>
                    <a:lumOff val="60000"/>
                  </a:schemeClr>
                </a:solidFill>
              </a:rPr>
              <a:t>thousands of clay tablets </a:t>
            </a:r>
            <a:r>
              <a:rPr lang="en-US" b="1" dirty="0">
                <a:solidFill>
                  <a:srgbClr val="FFFF66"/>
                </a:solidFill>
              </a:rPr>
              <a:t>that have been excavated by archaeologists, telling of the era of time in which he lived, i.e. the 5</a:t>
            </a:r>
            <a:r>
              <a:rPr lang="en-US" b="1" baseline="30000" dirty="0">
                <a:solidFill>
                  <a:srgbClr val="FFFF66"/>
                </a:solidFill>
              </a:rPr>
              <a:t>th</a:t>
            </a:r>
            <a:r>
              <a:rPr lang="en-US" b="1" dirty="0">
                <a:solidFill>
                  <a:srgbClr val="FFFF66"/>
                </a:solidFill>
              </a:rPr>
              <a:t> century B.C.</a:t>
            </a:r>
          </a:p>
        </p:txBody>
      </p:sp>
      <p:sp>
        <p:nvSpPr>
          <p:cNvPr id="11267" name="Footer Placeholder 4"/>
          <p:cNvSpPr>
            <a:spLocks noGrp="1"/>
          </p:cNvSpPr>
          <p:nvPr>
            <p:ph type="ftr" sz="quarter" idx="11"/>
          </p:nvPr>
        </p:nvSpPr>
        <p:spPr>
          <a:noFill/>
        </p:spPr>
        <p:txBody>
          <a:bodyPr/>
          <a:lstStyle/>
          <a:p>
            <a:r>
              <a:rPr lang="en-US" sz="1100">
                <a:solidFill>
                  <a:srgbClr val="FFFF66"/>
                </a:solidFill>
              </a:rPr>
              <a:t>@ LYLE L. SMITH 2022</a:t>
            </a:r>
            <a:endParaRPr lang="en-US" sz="1100" dirty="0">
              <a:solidFill>
                <a:srgbClr val="FFFF66"/>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type="body" idx="1"/>
          </p:nvPr>
        </p:nvSpPr>
        <p:spPr>
          <a:xfrm>
            <a:off x="533400" y="381000"/>
            <a:ext cx="8229600" cy="4906963"/>
          </a:xfrm>
        </p:spPr>
        <p:txBody>
          <a:bodyPr/>
          <a:lstStyle/>
          <a:p>
            <a:pPr eaLnBrk="1" hangingPunct="1">
              <a:buFontTx/>
              <a:buNone/>
            </a:pPr>
            <a:r>
              <a:rPr lang="en-US" b="1" dirty="0">
                <a:solidFill>
                  <a:srgbClr val="FFFF66"/>
                </a:solidFill>
              </a:rPr>
              <a:t>	Consider this question.</a:t>
            </a:r>
          </a:p>
          <a:p>
            <a:pPr eaLnBrk="1" hangingPunct="1">
              <a:buFontTx/>
              <a:buNone/>
            </a:pPr>
            <a:endParaRPr lang="en-US" b="1" dirty="0">
              <a:solidFill>
                <a:srgbClr val="FFFF66"/>
              </a:solidFill>
            </a:endParaRPr>
          </a:p>
          <a:p>
            <a:pPr eaLnBrk="1" hangingPunct="1">
              <a:buFontTx/>
              <a:buNone/>
            </a:pPr>
            <a:r>
              <a:rPr lang="en-US" b="1" dirty="0">
                <a:solidFill>
                  <a:srgbClr val="FFFF66"/>
                </a:solidFill>
              </a:rPr>
              <a:t>   How could Joseph Smith have known  these six cultural and linguistic traits of the 6</a:t>
            </a:r>
            <a:r>
              <a:rPr lang="en-US" b="1" baseline="30000" dirty="0">
                <a:solidFill>
                  <a:srgbClr val="FFFF66"/>
                </a:solidFill>
              </a:rPr>
              <a:t>th</a:t>
            </a:r>
            <a:r>
              <a:rPr lang="en-US" b="1" dirty="0">
                <a:solidFill>
                  <a:srgbClr val="FFFF66"/>
                </a:solidFill>
              </a:rPr>
              <a:t> century BC and accurately narrate them in The Book of Mormon?</a:t>
            </a:r>
            <a:r>
              <a:rPr lang="en-US" b="1" dirty="0">
                <a:solidFill>
                  <a:srgbClr val="990033"/>
                </a:solidFill>
              </a:rPr>
              <a:t> </a:t>
            </a:r>
          </a:p>
        </p:txBody>
      </p:sp>
      <p:sp>
        <p:nvSpPr>
          <p:cNvPr id="97283" name="Footer Placeholder 4"/>
          <p:cNvSpPr>
            <a:spLocks noGrp="1"/>
          </p:cNvSpPr>
          <p:nvPr>
            <p:ph type="ftr" sz="quarter" idx="11"/>
          </p:nvPr>
        </p:nvSpPr>
        <p:spPr>
          <a:noFill/>
        </p:spPr>
        <p:txBody>
          <a:bodyPr/>
          <a:lstStyle/>
          <a:p>
            <a:r>
              <a:rPr lang="en-US" sz="1100">
                <a:solidFill>
                  <a:srgbClr val="FFFF66"/>
                </a:solidFill>
              </a:rPr>
              <a:t>@ LYLE L. SMITH 2022</a:t>
            </a:r>
            <a:endParaRPr lang="en-US" sz="1100" dirty="0">
              <a:solidFill>
                <a:srgbClr val="FFFF66"/>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noChangeArrowheads="1"/>
          </p:cNvSpPr>
          <p:nvPr>
            <p:ph type="body" idx="1"/>
          </p:nvPr>
        </p:nvSpPr>
        <p:spPr>
          <a:xfrm>
            <a:off x="914400" y="304800"/>
            <a:ext cx="7239000" cy="6400800"/>
          </a:xfrm>
        </p:spPr>
        <p:txBody>
          <a:bodyPr/>
          <a:lstStyle/>
          <a:p>
            <a:pPr eaLnBrk="1" hangingPunct="1">
              <a:buFontTx/>
              <a:buNone/>
            </a:pPr>
            <a:r>
              <a:rPr lang="en-US" dirty="0"/>
              <a:t>  </a:t>
            </a:r>
          </a:p>
          <a:p>
            <a:pPr eaLnBrk="1" hangingPunct="1">
              <a:buFontTx/>
              <a:buNone/>
            </a:pPr>
            <a:r>
              <a:rPr lang="en-US" dirty="0"/>
              <a:t>    </a:t>
            </a:r>
            <a:r>
              <a:rPr lang="en-US" b="1" dirty="0">
                <a:solidFill>
                  <a:srgbClr val="FFFF66"/>
                </a:solidFill>
              </a:rPr>
              <a:t>All of us here are better educated than Joseph Smith was when he translated The Book of Mormon.  Also, we have 100 years of modern archaeological evidence that he did not have.  </a:t>
            </a:r>
          </a:p>
        </p:txBody>
      </p:sp>
      <p:sp>
        <p:nvSpPr>
          <p:cNvPr id="98307" name="Footer Placeholder 4"/>
          <p:cNvSpPr>
            <a:spLocks noGrp="1"/>
          </p:cNvSpPr>
          <p:nvPr>
            <p:ph type="ftr" sz="quarter" idx="11"/>
          </p:nvPr>
        </p:nvSpPr>
        <p:spPr>
          <a:xfrm>
            <a:off x="3124200" y="6019800"/>
            <a:ext cx="2895600" cy="701675"/>
          </a:xfrm>
          <a:noFill/>
        </p:spPr>
        <p:txBody>
          <a:bodyPr/>
          <a:lstStyle/>
          <a:p>
            <a:r>
              <a:rPr lang="en-US" sz="1100">
                <a:solidFill>
                  <a:srgbClr val="FFFF66"/>
                </a:solidFill>
              </a:rPr>
              <a:t>@ LYLE L. SMITH 2022</a:t>
            </a:r>
            <a:endParaRPr lang="en-US" sz="1100" dirty="0">
              <a:solidFill>
                <a:srgbClr val="FFFF66"/>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idx="1"/>
          </p:nvPr>
        </p:nvSpPr>
        <p:spPr>
          <a:xfrm>
            <a:off x="381000" y="381000"/>
            <a:ext cx="7924800" cy="6324600"/>
          </a:xfrm>
        </p:spPr>
        <p:txBody>
          <a:bodyPr/>
          <a:lstStyle/>
          <a:p>
            <a:pPr eaLnBrk="1" hangingPunct="1">
              <a:buFontTx/>
              <a:buNone/>
            </a:pPr>
            <a:r>
              <a:rPr lang="en-US" b="1" dirty="0">
                <a:solidFill>
                  <a:srgbClr val="FFFF66"/>
                </a:solidFill>
              </a:rPr>
              <a:t>  </a:t>
            </a:r>
          </a:p>
          <a:p>
            <a:pPr eaLnBrk="1" hangingPunct="1">
              <a:buFontTx/>
              <a:buNone/>
            </a:pPr>
            <a:r>
              <a:rPr lang="en-US" b="1" dirty="0">
                <a:solidFill>
                  <a:srgbClr val="FFFF66"/>
                </a:solidFill>
              </a:rPr>
              <a:t>    Even with all this archaeological evidence available to us, could you have gotten the answers to these six items from 2600 years ago correct?  The answer is </a:t>
            </a:r>
            <a:r>
              <a:rPr lang="en-US" b="1" dirty="0">
                <a:solidFill>
                  <a:schemeClr val="hlink"/>
                </a:solidFill>
              </a:rPr>
              <a:t>“very likely”</a:t>
            </a:r>
            <a:r>
              <a:rPr lang="en-US" b="1" dirty="0">
                <a:solidFill>
                  <a:srgbClr val="FFFF66"/>
                </a:solidFill>
              </a:rPr>
              <a:t> not. </a:t>
            </a:r>
          </a:p>
        </p:txBody>
      </p:sp>
      <p:sp>
        <p:nvSpPr>
          <p:cNvPr id="99331" name="Footer Placeholder 4"/>
          <p:cNvSpPr>
            <a:spLocks noGrp="1"/>
          </p:cNvSpPr>
          <p:nvPr>
            <p:ph type="ftr" sz="quarter" idx="11"/>
          </p:nvPr>
        </p:nvSpPr>
        <p:spPr>
          <a:noFill/>
        </p:spPr>
        <p:txBody>
          <a:bodyPr/>
          <a:lstStyle/>
          <a:p>
            <a:r>
              <a:rPr lang="en-US">
                <a:solidFill>
                  <a:srgbClr val="FFFF66"/>
                </a:solidFill>
              </a:rPr>
              <a:t>@ LYLE L. SMITH 2022</a:t>
            </a:r>
            <a:endParaRPr lang="en-US" dirty="0">
              <a:solidFill>
                <a:srgbClr val="FFFF66"/>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304800" y="609600"/>
            <a:ext cx="8458200" cy="5516563"/>
          </a:xfrm>
          <a:noFill/>
        </p:spPr>
        <p:txBody>
          <a:bodyPr/>
          <a:lstStyle/>
          <a:p>
            <a:pPr marL="609600" indent="-609600" eaLnBrk="1" hangingPunct="1">
              <a:buFontTx/>
              <a:buNone/>
            </a:pPr>
            <a:r>
              <a:rPr lang="en-US" sz="3600" b="1" dirty="0">
                <a:solidFill>
                  <a:srgbClr val="FFFF66"/>
                </a:solidFill>
              </a:rPr>
              <a:t>     </a:t>
            </a:r>
          </a:p>
          <a:p>
            <a:pPr marL="609600" indent="-609600" eaLnBrk="1" hangingPunct="1">
              <a:buFontTx/>
              <a:buNone/>
            </a:pPr>
            <a:r>
              <a:rPr lang="en-US" b="1" dirty="0">
                <a:solidFill>
                  <a:srgbClr val="FFFF66"/>
                </a:solidFill>
              </a:rPr>
              <a:t>       I choose to believe that it was translated by the “gift and power of God,” because in all the ways that I have studied it, over the past  70 years, </a:t>
            </a:r>
            <a:r>
              <a:rPr lang="en-US" b="1" dirty="0">
                <a:solidFill>
                  <a:schemeClr val="hlink"/>
                </a:solidFill>
              </a:rPr>
              <a:t>I find that it is accurate and true in its theology as well as in its cultural, linguistic and geographical narratives.</a:t>
            </a:r>
          </a:p>
          <a:p>
            <a:pPr marL="990600" lvl="1" indent="-533400" eaLnBrk="1" hangingPunct="1"/>
            <a:endParaRPr lang="en-US" sz="3600" b="1" dirty="0">
              <a:solidFill>
                <a:srgbClr val="FFFF66"/>
              </a:solidFill>
            </a:endParaRPr>
          </a:p>
        </p:txBody>
      </p:sp>
      <p:sp>
        <p:nvSpPr>
          <p:cNvPr id="101379" name="Footer Placeholder 4"/>
          <p:cNvSpPr>
            <a:spLocks noGrp="1"/>
          </p:cNvSpPr>
          <p:nvPr>
            <p:ph type="ftr" sz="quarter" idx="11"/>
          </p:nvPr>
        </p:nvSpPr>
        <p:spPr>
          <a:noFill/>
        </p:spPr>
        <p:txBody>
          <a:bodyPr/>
          <a:lstStyle/>
          <a:p>
            <a:r>
              <a:rPr lang="en-US">
                <a:solidFill>
                  <a:srgbClr val="FFFF66"/>
                </a:solidFill>
              </a:rPr>
              <a:t>@ LYLE L. SMITH 2022</a:t>
            </a:r>
            <a:endParaRPr lang="en-US" dirty="0">
              <a:solidFill>
                <a:srgbClr val="FFFF66"/>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oter Placeholder 4"/>
          <p:cNvSpPr>
            <a:spLocks noGrp="1"/>
          </p:cNvSpPr>
          <p:nvPr>
            <p:ph type="ftr" sz="quarter" idx="11"/>
          </p:nvPr>
        </p:nvSpPr>
        <p:spPr>
          <a:noFill/>
        </p:spPr>
        <p:txBody>
          <a:bodyPr/>
          <a:lstStyle/>
          <a:p>
            <a:r>
              <a:rPr lang="en-US"/>
              <a:t>@ LYLE L. SMITH 2022</a:t>
            </a:r>
            <a:endParaRPr lang="en-US" dirty="0"/>
          </a:p>
        </p:txBody>
      </p:sp>
      <p:pic>
        <p:nvPicPr>
          <p:cNvPr id="6146" name="Picture 4"/>
          <p:cNvPicPr>
            <a:picLocks noGrp="1" noChangeAspect="1" noChangeArrowheads="1"/>
          </p:cNvPicPr>
          <p:nvPr>
            <p:ph type="subTitle" idx="4294967295"/>
          </p:nvPr>
        </p:nvPicPr>
        <p:blipFill>
          <a:blip r:embed="rId2" cstate="email">
            <a:extLst>
              <a:ext uri="{28A0092B-C50C-407E-A947-70E740481C1C}">
                <a14:useLocalDpi xmlns:a14="http://schemas.microsoft.com/office/drawing/2010/main"/>
              </a:ext>
            </a:extLst>
          </a:blip>
          <a:stretch>
            <a:fillRect/>
          </a:stretch>
        </p:blipFill>
        <p:spPr>
          <a:xfrm>
            <a:off x="2286000" y="0"/>
            <a:ext cx="4800600" cy="6858000"/>
          </a:xfrm>
          <a:noFill/>
        </p:spPr>
      </p:pic>
      <p:sp>
        <p:nvSpPr>
          <p:cNvPr id="6" name="TextBox 5"/>
          <p:cNvSpPr txBox="1"/>
          <p:nvPr/>
        </p:nvSpPr>
        <p:spPr>
          <a:xfrm>
            <a:off x="2362200" y="4648200"/>
            <a:ext cx="4572000" cy="1938992"/>
          </a:xfrm>
          <a:prstGeom prst="rect">
            <a:avLst/>
          </a:prstGeom>
          <a:noFill/>
        </p:spPr>
        <p:txBody>
          <a:bodyPr wrap="square" rtlCol="0">
            <a:spAutoFit/>
          </a:bodyPr>
          <a:lstStyle/>
          <a:p>
            <a:pPr algn="ctr"/>
            <a:r>
              <a:rPr lang="en-US" sz="2000" b="1" dirty="0">
                <a:solidFill>
                  <a:schemeClr val="accent2">
                    <a:lumMod val="50000"/>
                  </a:schemeClr>
                </a:solidFill>
              </a:rPr>
              <a:t>And I saw another angel fly in the midst of heaven, having the everlasting gospel to preach unto them that dwell on the earth, to every nation, and kindred, and tongue and people.</a:t>
            </a:r>
          </a:p>
        </p:txBody>
      </p:sp>
    </p:spTree>
    <p:extLst>
      <p:ext uri="{BB962C8B-B14F-4D97-AF65-F5344CB8AC3E}">
        <p14:creationId xmlns:p14="http://schemas.microsoft.com/office/powerpoint/2010/main" val="34060900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1FF5B1-5F95-420B-871F-6F9856E5502D}"/>
              </a:ext>
            </a:extLst>
          </p:cNvPr>
          <p:cNvSpPr>
            <a:spLocks noGrp="1"/>
          </p:cNvSpPr>
          <p:nvPr>
            <p:ph type="ftr" sz="quarter" idx="11"/>
          </p:nvPr>
        </p:nvSpPr>
        <p:spPr/>
        <p:txBody>
          <a:bodyPr/>
          <a:lstStyle/>
          <a:p>
            <a:pPr>
              <a:defRPr/>
            </a:pPr>
            <a:r>
              <a:rPr lang="en-US"/>
              <a:t>@ LYLE L. SMITH 2022</a:t>
            </a:r>
            <a:endParaRPr lang="en-US" dirty="0"/>
          </a:p>
        </p:txBody>
      </p:sp>
      <p:pic>
        <p:nvPicPr>
          <p:cNvPr id="3" name="Picture 2">
            <a:extLst>
              <a:ext uri="{FF2B5EF4-FFF2-40B4-BE49-F238E27FC236}">
                <a16:creationId xmlns:a16="http://schemas.microsoft.com/office/drawing/2014/main" id="{F6AF4A7B-F405-4576-8C65-21A16A6039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9926" y="0"/>
            <a:ext cx="4544148" cy="6858000"/>
          </a:xfrm>
          <a:prstGeom prst="rect">
            <a:avLst/>
          </a:prstGeom>
        </p:spPr>
      </p:pic>
    </p:spTree>
    <p:extLst>
      <p:ext uri="{BB962C8B-B14F-4D97-AF65-F5344CB8AC3E}">
        <p14:creationId xmlns:p14="http://schemas.microsoft.com/office/powerpoint/2010/main" val="4340121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BB32D2-AA79-4AFC-8B23-FB8F63DBD74A}"/>
              </a:ext>
            </a:extLst>
          </p:cNvPr>
          <p:cNvSpPr>
            <a:spLocks noGrp="1"/>
          </p:cNvSpPr>
          <p:nvPr>
            <p:ph type="ftr" sz="quarter" idx="11"/>
          </p:nvPr>
        </p:nvSpPr>
        <p:spPr/>
        <p:txBody>
          <a:bodyPr/>
          <a:lstStyle/>
          <a:p>
            <a:pPr>
              <a:defRPr/>
            </a:pPr>
            <a:r>
              <a:rPr lang="en-US"/>
              <a:t>@ LYLE L. SMITH 2022</a:t>
            </a:r>
            <a:endParaRPr lang="en-US" dirty="0"/>
          </a:p>
        </p:txBody>
      </p:sp>
      <p:sp>
        <p:nvSpPr>
          <p:cNvPr id="4" name="TextBox 3">
            <a:extLst>
              <a:ext uri="{FF2B5EF4-FFF2-40B4-BE49-F238E27FC236}">
                <a16:creationId xmlns:a16="http://schemas.microsoft.com/office/drawing/2014/main" id="{E7C014ED-574F-4C6D-9AC0-56CB552E2832}"/>
              </a:ext>
            </a:extLst>
          </p:cNvPr>
          <p:cNvSpPr txBox="1"/>
          <p:nvPr/>
        </p:nvSpPr>
        <p:spPr>
          <a:xfrm>
            <a:off x="762000" y="304800"/>
            <a:ext cx="7696200" cy="6895040"/>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b="1" i="0" u="none" strike="noStrike" kern="0" cap="none" spc="0" normalizeH="0" baseline="0" noProof="0" dirty="0">
                <a:ln>
                  <a:noFill/>
                </a:ln>
                <a:solidFill>
                  <a:srgbClr val="FFFF00"/>
                </a:solidFill>
                <a:effectLst/>
                <a:uLnTx/>
                <a:uFillTx/>
                <a:latin typeface="Tahoma"/>
                <a:ea typeface="+mn-ea"/>
                <a:cs typeface="+mn-cs"/>
              </a:rPr>
              <a:t>Underlining and coloring of words in this presentation has been done by the authors of this presentation to show emphasis. </a:t>
            </a: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endParaRPr kumimoji="0" lang="en-US" sz="2400" b="1" i="0" u="none" strike="noStrike" kern="0" cap="none" spc="0" normalizeH="0" baseline="0" noProof="0" dirty="0">
              <a:ln>
                <a:noFill/>
              </a:ln>
              <a:solidFill>
                <a:srgbClr val="FFFF00"/>
              </a:solidFill>
              <a:effectLst/>
              <a:uLnTx/>
              <a:uFillTx/>
              <a:latin typeface="Tahoma"/>
              <a:ea typeface="+mn-ea"/>
              <a:cs typeface="+mn-cs"/>
            </a:endParaRP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b="1" i="0" u="none" strike="noStrike" kern="0" cap="none" spc="0" normalizeH="0" baseline="0" noProof="0" dirty="0">
                <a:ln>
                  <a:noFill/>
                </a:ln>
                <a:solidFill>
                  <a:srgbClr val="FFFF00"/>
                </a:solidFill>
                <a:effectLst/>
                <a:uLnTx/>
                <a:uFillTx/>
                <a:latin typeface="Tahoma"/>
                <a:ea typeface="+mn-ea"/>
                <a:cs typeface="+mn-cs"/>
              </a:rPr>
              <a:t>This Power Point presentation is available for anyone to use. Please show it using “presenters mode.” That way you will have access to the notes that go with some of the pictures. If you have questions, contact me at </a:t>
            </a:r>
            <a:r>
              <a:rPr kumimoji="0" lang="en-US" sz="2400" b="1" i="0" strike="noStrike" kern="0" cap="none" spc="0" normalizeH="0" baseline="0" noProof="0" dirty="0">
                <a:ln>
                  <a:noFill/>
                </a:ln>
                <a:solidFill>
                  <a:srgbClr val="FFFF00"/>
                </a:solidFill>
                <a:effectLst/>
                <a:uLnTx/>
                <a:uFillTx/>
                <a:latin typeface="Tahoma"/>
                <a:ea typeface="+mn-ea"/>
                <a:cs typeface="+mn-cs"/>
              </a:rPr>
              <a:t>smith.lyle@usa.net</a:t>
            </a:r>
            <a:endParaRPr kumimoji="0" lang="en-US" sz="2400" b="1" i="0" u="none" strike="noStrike" kern="0" cap="none" spc="0" normalizeH="0" baseline="0" noProof="0" dirty="0">
              <a:ln>
                <a:noFill/>
              </a:ln>
              <a:solidFill>
                <a:srgbClr val="FFFF00"/>
              </a:solidFill>
              <a:effectLst/>
              <a:uLnTx/>
              <a:uFillTx/>
              <a:latin typeface="Tahoma"/>
              <a:ea typeface="+mn-ea"/>
              <a:cs typeface="+mn-cs"/>
            </a:endParaRP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endParaRPr kumimoji="0" lang="en-US" sz="2400" b="1" i="0" u="none" strike="noStrike" kern="0" cap="none" spc="0" normalizeH="0" baseline="0" noProof="0" dirty="0">
              <a:ln>
                <a:noFill/>
              </a:ln>
              <a:solidFill>
                <a:srgbClr val="FFFF00"/>
              </a:solidFill>
              <a:effectLst/>
              <a:uLnTx/>
              <a:uFillTx/>
              <a:latin typeface="Tahoma"/>
              <a:ea typeface="+mn-ea"/>
              <a:cs typeface="+mn-cs"/>
            </a:endParaRP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b="1" i="0" u="none" strike="noStrike" kern="0" cap="none" spc="0" normalizeH="0" baseline="0" noProof="0" dirty="0">
                <a:ln>
                  <a:noFill/>
                </a:ln>
                <a:solidFill>
                  <a:srgbClr val="FFFF00"/>
                </a:solidFill>
                <a:effectLst/>
                <a:uLnTx/>
                <a:uFillTx/>
                <a:latin typeface="Tahoma"/>
                <a:ea typeface="+mn-ea"/>
                <a:cs typeface="+mn-cs"/>
              </a:rPr>
              <a:t>Note also that it is under copy write. This means that if you change this material from what we have done you must let your viewers know what you have changed.</a:t>
            </a:r>
          </a:p>
          <a:p>
            <a:pPr marL="3886200" marR="0" lvl="8" indent="-228600" algn="l" defTabSz="914400" rtl="0" eaLnBrk="1" fontAlgn="base" latinLnBrk="0" hangingPunct="1">
              <a:lnSpc>
                <a:spcPct val="100000"/>
              </a:lnSpc>
              <a:spcBef>
                <a:spcPct val="20000"/>
              </a:spcBef>
              <a:spcAft>
                <a:spcPct val="0"/>
              </a:spcAft>
              <a:buClr>
                <a:srgbClr val="00CCFF"/>
              </a:buClr>
              <a:buSzPct val="65000"/>
              <a:buFont typeface="Wingdings" pitchFamily="2" charset="2"/>
              <a:buChar char="n"/>
              <a:tabLst/>
              <a:defRPr/>
            </a:pPr>
            <a:endParaRPr kumimoji="0" lang="en-US" sz="2000" b="0" i="0" u="none" strike="noStrike" kern="0" cap="none" spc="0" normalizeH="0" baseline="0" noProof="0" dirty="0">
              <a:ln>
                <a:noFill/>
              </a:ln>
              <a:solidFill>
                <a:srgbClr val="FF0000"/>
              </a:solidFill>
              <a:effectLst>
                <a:outerShdw blurRad="38100" dist="38100" dir="2700000" algn="tl">
                  <a:srgbClr val="000000"/>
                </a:outerShdw>
              </a:effectLst>
              <a:uLnTx/>
              <a:uFillTx/>
              <a:latin typeface="Tahoma"/>
            </a:endParaRPr>
          </a:p>
          <a:p>
            <a:pPr marR="0" lvl="8" algn="l" defTabSz="914400" rtl="0" eaLnBrk="1" fontAlgn="base" latinLnBrk="0" hangingPunct="1">
              <a:lnSpc>
                <a:spcPct val="100000"/>
              </a:lnSpc>
              <a:spcBef>
                <a:spcPct val="20000"/>
              </a:spcBef>
              <a:spcAft>
                <a:spcPct val="0"/>
              </a:spcAft>
              <a:buClr>
                <a:srgbClr val="00CCFF"/>
              </a:buClr>
              <a:buSzPct val="65000"/>
              <a:tabLst/>
              <a:defRPr/>
            </a:pPr>
            <a:endParaRPr kumimoji="0" lang="en-US" sz="2000" b="0" i="0" u="none" strike="noStrike" kern="0" cap="none" spc="0" normalizeH="0" baseline="0" noProof="0" dirty="0">
              <a:ln>
                <a:noFill/>
              </a:ln>
              <a:solidFill>
                <a:srgbClr val="FF9900"/>
              </a:solidFill>
              <a:effectLst>
                <a:outerShdw blurRad="38100" dist="38100" dir="2700000" algn="tl">
                  <a:srgbClr val="000000"/>
                </a:outerShdw>
              </a:effectLst>
              <a:uLnTx/>
              <a:uFillTx/>
              <a:latin typeface="Tahoma"/>
            </a:endParaRPr>
          </a:p>
        </p:txBody>
      </p:sp>
    </p:spTree>
    <p:extLst>
      <p:ext uri="{BB962C8B-B14F-4D97-AF65-F5344CB8AC3E}">
        <p14:creationId xmlns:p14="http://schemas.microsoft.com/office/powerpoint/2010/main" val="1745935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838200"/>
          </a:xfrm>
        </p:spPr>
        <p:txBody>
          <a:bodyPr/>
          <a:lstStyle/>
          <a:p>
            <a:pPr eaLnBrk="1" hangingPunct="1"/>
            <a:r>
              <a:rPr lang="en-US" sz="2400" b="1" dirty="0"/>
              <a:t>King Nabonidas, father of Belshazzar, 539 B.C.</a:t>
            </a:r>
            <a:br>
              <a:rPr lang="en-US" sz="2400" b="1" dirty="0"/>
            </a:br>
            <a:r>
              <a:rPr lang="en-US" sz="1800" b="1" dirty="0"/>
              <a:t>Drawing by Glenn Scott</a:t>
            </a:r>
          </a:p>
        </p:txBody>
      </p:sp>
      <p:pic>
        <p:nvPicPr>
          <p:cNvPr id="12291" name="Picture 3"/>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a:stretch>
            <a:fillRect/>
          </a:stretch>
        </p:blipFill>
        <p:spPr>
          <a:xfrm>
            <a:off x="1828800" y="838200"/>
            <a:ext cx="5562600" cy="5638800"/>
          </a:xfrm>
        </p:spPr>
      </p:pic>
      <p:sp>
        <p:nvSpPr>
          <p:cNvPr id="4" name="Footer Placeholder 3"/>
          <p:cNvSpPr>
            <a:spLocks noGrp="1"/>
          </p:cNvSpPr>
          <p:nvPr>
            <p:ph type="ftr" sz="quarter" idx="11"/>
          </p:nvPr>
        </p:nvSpPr>
        <p:spPr/>
        <p:txBody>
          <a:bodyPr/>
          <a:lstStyle/>
          <a:p>
            <a:pPr>
              <a:defRPr/>
            </a:pPr>
            <a:r>
              <a:rPr lang="en-US"/>
              <a:t>@ LYLE L. SMITH 2022</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pPr eaLnBrk="1" hangingPunct="1"/>
            <a:r>
              <a:rPr lang="en-US" sz="2400" b="1" dirty="0"/>
              <a:t>Clay tablet from the time of Daniel and King Nabonidas</a:t>
            </a:r>
            <a:br>
              <a:rPr lang="en-US" sz="2400" b="1" dirty="0"/>
            </a:br>
            <a:r>
              <a:rPr lang="en-US" sz="2000" b="1" dirty="0"/>
              <a:t>Drawing by Glenn Scott</a:t>
            </a:r>
          </a:p>
        </p:txBody>
      </p:sp>
      <p:pic>
        <p:nvPicPr>
          <p:cNvPr id="13315" name="Picture 3"/>
          <p:cNvPicPr>
            <a:picLocks noGrp="1" noChangeAspect="1" noChangeArrowheads="1"/>
          </p:cNvPicPr>
          <p:nvPr>
            <p:ph type="body" idx="1"/>
          </p:nvPr>
        </p:nvPicPr>
        <p:blipFill>
          <a:blip r:embed="rId2" cstate="screen"/>
          <a:srcRect/>
          <a:stretch>
            <a:fillRect/>
          </a:stretch>
        </p:blipFill>
        <p:spPr>
          <a:xfrm>
            <a:off x="533400" y="1066800"/>
            <a:ext cx="8229600" cy="5334000"/>
          </a:xfrm>
        </p:spPr>
      </p:pic>
      <p:sp>
        <p:nvSpPr>
          <p:cNvPr id="4" name="Footer Placeholder 3"/>
          <p:cNvSpPr>
            <a:spLocks noGrp="1"/>
          </p:cNvSpPr>
          <p:nvPr>
            <p:ph type="ftr" sz="quarter" idx="11"/>
          </p:nvPr>
        </p:nvSpPr>
        <p:spPr/>
        <p:txBody>
          <a:bodyPr/>
          <a:lstStyle/>
          <a:p>
            <a:pPr>
              <a:defRPr/>
            </a:pPr>
            <a:r>
              <a:rPr lang="en-US"/>
              <a:t>@ LYLE L. SMITH 2022</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7A2336-F402-45AF-8E33-92512D125719}"/>
              </a:ext>
            </a:extLst>
          </p:cNvPr>
          <p:cNvSpPr>
            <a:spLocks noGrp="1"/>
          </p:cNvSpPr>
          <p:nvPr>
            <p:ph type="ftr" sz="quarter" idx="11"/>
          </p:nvPr>
        </p:nvSpPr>
        <p:spPr/>
        <p:txBody>
          <a:bodyPr/>
          <a:lstStyle/>
          <a:p>
            <a:pPr>
              <a:defRPr/>
            </a:pPr>
            <a:r>
              <a:rPr lang="en-US"/>
              <a:t>@ LYLE L. SMITH 2022</a:t>
            </a:r>
            <a:endParaRPr lang="en-US" dirty="0"/>
          </a:p>
        </p:txBody>
      </p:sp>
      <p:pic>
        <p:nvPicPr>
          <p:cNvPr id="4" name="Picture 3">
            <a:extLst>
              <a:ext uri="{FF2B5EF4-FFF2-40B4-BE49-F238E27FC236}">
                <a16:creationId xmlns:a16="http://schemas.microsoft.com/office/drawing/2014/main" id="{BDDC1D5A-AB9C-43F7-83A4-EB25AF6CA0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143000" y="0"/>
            <a:ext cx="6858000" cy="6858000"/>
          </a:xfrm>
          <a:prstGeom prst="rect">
            <a:avLst/>
          </a:prstGeom>
        </p:spPr>
      </p:pic>
    </p:spTree>
    <p:extLst>
      <p:ext uri="{BB962C8B-B14F-4D97-AF65-F5344CB8AC3E}">
        <p14:creationId xmlns:p14="http://schemas.microsoft.com/office/powerpoint/2010/main" val="1959675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A5459A-64C0-4D28-823A-968A6BEE30A4}"/>
              </a:ext>
            </a:extLst>
          </p:cNvPr>
          <p:cNvSpPr>
            <a:spLocks noGrp="1"/>
          </p:cNvSpPr>
          <p:nvPr>
            <p:ph type="ftr" sz="quarter" idx="11"/>
          </p:nvPr>
        </p:nvSpPr>
        <p:spPr/>
        <p:txBody>
          <a:bodyPr/>
          <a:lstStyle/>
          <a:p>
            <a:pPr>
              <a:defRPr/>
            </a:pPr>
            <a:r>
              <a:rPr lang="en-US"/>
              <a:t>@ LYLE L. SMITH 2022</a:t>
            </a:r>
            <a:endParaRPr lang="en-US" dirty="0"/>
          </a:p>
        </p:txBody>
      </p:sp>
      <p:pic>
        <p:nvPicPr>
          <p:cNvPr id="4" name="Picture 3">
            <a:extLst>
              <a:ext uri="{FF2B5EF4-FFF2-40B4-BE49-F238E27FC236}">
                <a16:creationId xmlns:a16="http://schemas.microsoft.com/office/drawing/2014/main" id="{40353E05-B7C3-464F-9776-AAC2225B1E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43000" y="0"/>
            <a:ext cx="6858000" cy="6858000"/>
          </a:xfrm>
          <a:prstGeom prst="rect">
            <a:avLst/>
          </a:prstGeom>
        </p:spPr>
      </p:pic>
    </p:spTree>
    <p:extLst>
      <p:ext uri="{BB962C8B-B14F-4D97-AF65-F5344CB8AC3E}">
        <p14:creationId xmlns:p14="http://schemas.microsoft.com/office/powerpoint/2010/main" val="212731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EEC267D-EBEC-4C75-9212-B69B3F05F9F5}"/>
              </a:ext>
            </a:extLst>
          </p:cNvPr>
          <p:cNvSpPr>
            <a:spLocks noGrp="1"/>
          </p:cNvSpPr>
          <p:nvPr>
            <p:ph type="ftr" sz="quarter" idx="11"/>
          </p:nvPr>
        </p:nvSpPr>
        <p:spPr/>
        <p:txBody>
          <a:bodyPr/>
          <a:lstStyle/>
          <a:p>
            <a:pPr>
              <a:defRPr/>
            </a:pPr>
            <a:r>
              <a:rPr lang="en-US"/>
              <a:t>@ LYLE L. SMITH 2022</a:t>
            </a:r>
            <a:endParaRPr lang="en-US" dirty="0"/>
          </a:p>
        </p:txBody>
      </p:sp>
      <p:pic>
        <p:nvPicPr>
          <p:cNvPr id="4" name="Picture 3">
            <a:extLst>
              <a:ext uri="{FF2B5EF4-FFF2-40B4-BE49-F238E27FC236}">
                <a16:creationId xmlns:a16="http://schemas.microsoft.com/office/drawing/2014/main" id="{C4E5FC07-E034-426B-9128-FDC48D0D61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143000" y="0"/>
            <a:ext cx="6858000" cy="6858000"/>
          </a:xfrm>
          <a:prstGeom prst="rect">
            <a:avLst/>
          </a:prstGeom>
        </p:spPr>
      </p:pic>
    </p:spTree>
    <p:extLst>
      <p:ext uri="{BB962C8B-B14F-4D97-AF65-F5344CB8AC3E}">
        <p14:creationId xmlns:p14="http://schemas.microsoft.com/office/powerpoint/2010/main" val="3185242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457200" y="609600"/>
            <a:ext cx="8229600" cy="5943600"/>
          </a:xfrm>
        </p:spPr>
        <p:txBody>
          <a:bodyPr/>
          <a:lstStyle/>
          <a:p>
            <a:pPr eaLnBrk="1" hangingPunct="1">
              <a:buFontTx/>
              <a:buNone/>
            </a:pPr>
            <a:r>
              <a:rPr lang="en-US" b="1" dirty="0">
                <a:solidFill>
                  <a:srgbClr val="FFFF66"/>
                </a:solidFill>
              </a:rPr>
              <a:t>  </a:t>
            </a:r>
          </a:p>
          <a:p>
            <a:pPr eaLnBrk="1" hangingPunct="1">
              <a:buFontTx/>
              <a:buNone/>
            </a:pPr>
            <a:r>
              <a:rPr lang="en-US" b="1" dirty="0">
                <a:solidFill>
                  <a:srgbClr val="FFFF66"/>
                </a:solidFill>
              </a:rPr>
              <a:t>    The articles in </a:t>
            </a:r>
            <a:r>
              <a:rPr lang="en-US" b="1" i="1" dirty="0">
                <a:solidFill>
                  <a:srgbClr val="FFFF66"/>
                </a:solidFill>
              </a:rPr>
              <a:t>BAR, March/April1987</a:t>
            </a:r>
            <a:r>
              <a:rPr lang="en-US" b="1" dirty="0">
                <a:solidFill>
                  <a:srgbClr val="FFFF66"/>
                </a:solidFill>
              </a:rPr>
              <a:t>, </a:t>
            </a:r>
            <a:r>
              <a:rPr lang="en-US" b="1" dirty="0">
                <a:solidFill>
                  <a:schemeClr val="hlink"/>
                </a:solidFill>
              </a:rPr>
              <a:t>while not directly speaking about The Book of Mormon,</a:t>
            </a:r>
            <a:r>
              <a:rPr lang="en-US" b="1" dirty="0">
                <a:solidFill>
                  <a:srgbClr val="FFFF66"/>
                </a:solidFill>
              </a:rPr>
              <a:t> offer good evidence that cultural and linguistic narratives in The Book of Mormon preserve correct information about Judah in the 5</a:t>
            </a:r>
            <a:r>
              <a:rPr lang="en-US" b="1" baseline="30000" dirty="0">
                <a:solidFill>
                  <a:srgbClr val="FFFF66"/>
                </a:solidFill>
              </a:rPr>
              <a:t>th</a:t>
            </a:r>
            <a:r>
              <a:rPr lang="en-US" b="1" dirty="0">
                <a:solidFill>
                  <a:srgbClr val="FFFF66"/>
                </a:solidFill>
              </a:rPr>
              <a:t> and 6</a:t>
            </a:r>
            <a:r>
              <a:rPr lang="en-US" b="1" baseline="30000" dirty="0">
                <a:solidFill>
                  <a:srgbClr val="FFFF66"/>
                </a:solidFill>
              </a:rPr>
              <a:t>th</a:t>
            </a:r>
            <a:r>
              <a:rPr lang="en-US" b="1" dirty="0">
                <a:solidFill>
                  <a:srgbClr val="FFFF66"/>
                </a:solidFill>
              </a:rPr>
              <a:t> centuries B.C.</a:t>
            </a:r>
          </a:p>
          <a:p>
            <a:pPr eaLnBrk="1" hangingPunct="1">
              <a:buFontTx/>
              <a:buNone/>
            </a:pPr>
            <a:r>
              <a:rPr lang="en-US" b="1" dirty="0">
                <a:solidFill>
                  <a:srgbClr val="FFFF66"/>
                </a:solidFill>
              </a:rPr>
              <a:t>							</a:t>
            </a:r>
            <a:r>
              <a:rPr lang="en-US" sz="2400" b="1" dirty="0">
                <a:solidFill>
                  <a:srgbClr val="FFFF66"/>
                </a:solidFill>
              </a:rPr>
              <a:t>continued</a:t>
            </a:r>
          </a:p>
          <a:p>
            <a:pPr eaLnBrk="1" hangingPunct="1">
              <a:buFontTx/>
              <a:buNone/>
            </a:pPr>
            <a:r>
              <a:rPr lang="en-US" sz="3600" b="1" dirty="0">
                <a:solidFill>
                  <a:srgbClr val="FFFF66"/>
                </a:solidFill>
              </a:rPr>
              <a:t>	</a:t>
            </a:r>
            <a:r>
              <a:rPr lang="en-US" b="1" dirty="0">
                <a:solidFill>
                  <a:srgbClr val="FFFF66"/>
                </a:solidFill>
              </a:rPr>
              <a:t>						</a:t>
            </a:r>
          </a:p>
          <a:p>
            <a:pPr eaLnBrk="1" hangingPunct="1"/>
            <a:endParaRPr lang="en-US" dirty="0">
              <a:solidFill>
                <a:srgbClr val="FFFF66"/>
              </a:solidFill>
            </a:endParaRPr>
          </a:p>
        </p:txBody>
      </p:sp>
      <p:sp>
        <p:nvSpPr>
          <p:cNvPr id="8195" name="Footer Placeholder 4"/>
          <p:cNvSpPr>
            <a:spLocks noGrp="1"/>
          </p:cNvSpPr>
          <p:nvPr>
            <p:ph type="ftr" sz="quarter" idx="11"/>
          </p:nvPr>
        </p:nvSpPr>
        <p:spPr>
          <a:noFill/>
        </p:spPr>
        <p:txBody>
          <a:bodyPr/>
          <a:lstStyle/>
          <a:p>
            <a:r>
              <a:rPr lang="en-US" sz="1100">
                <a:solidFill>
                  <a:srgbClr val="FFFF00"/>
                </a:solidFill>
              </a:rPr>
              <a:t>@ LYLE L. SMITH 2022</a:t>
            </a:r>
            <a:endParaRPr lang="en-US" sz="1100" dirty="0">
              <a:solidFill>
                <a:srgbClr val="FF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452ABAD-C89C-4FC4-9B58-79F9C72E7A84}"/>
              </a:ext>
            </a:extLst>
          </p:cNvPr>
          <p:cNvSpPr>
            <a:spLocks noGrp="1"/>
          </p:cNvSpPr>
          <p:nvPr>
            <p:ph type="ftr" sz="quarter" idx="11"/>
          </p:nvPr>
        </p:nvSpPr>
        <p:spPr/>
        <p:txBody>
          <a:bodyPr/>
          <a:lstStyle/>
          <a:p>
            <a:pPr>
              <a:defRPr/>
            </a:pPr>
            <a:r>
              <a:rPr lang="en-US"/>
              <a:t>@ LYLE L. SMITH 2022</a:t>
            </a:r>
            <a:endParaRPr lang="en-US" dirty="0"/>
          </a:p>
        </p:txBody>
      </p:sp>
      <p:sp>
        <p:nvSpPr>
          <p:cNvPr id="2" name="Title 1">
            <a:extLst>
              <a:ext uri="{FF2B5EF4-FFF2-40B4-BE49-F238E27FC236}">
                <a16:creationId xmlns:a16="http://schemas.microsoft.com/office/drawing/2014/main" id="{2441E885-218B-4AB2-BACD-3255BC6964A6}"/>
              </a:ext>
            </a:extLst>
          </p:cNvPr>
          <p:cNvSpPr>
            <a:spLocks noGrp="1"/>
          </p:cNvSpPr>
          <p:nvPr>
            <p:ph type="title" idx="4294967295"/>
          </p:nvPr>
        </p:nvSpPr>
        <p:spPr>
          <a:xfrm>
            <a:off x="838200" y="274638"/>
            <a:ext cx="7391400" cy="5516562"/>
          </a:xfrm>
        </p:spPr>
        <p:txBody>
          <a:bodyPr/>
          <a:lstStyle/>
          <a:p>
            <a:pPr algn="l"/>
            <a:br>
              <a:rPr lang="en-US" sz="3200" b="1" dirty="0">
                <a:solidFill>
                  <a:srgbClr val="FFFF66"/>
                </a:solidFill>
              </a:rPr>
            </a:br>
            <a:r>
              <a:rPr lang="en-US" sz="3200" b="1" dirty="0">
                <a:solidFill>
                  <a:srgbClr val="FFFF66"/>
                </a:solidFill>
              </a:rPr>
              <a:t>It also points out that   “archaeological discoveries like these (the finding and translation of the clay tablets) cannot, of course, prove that the narratives in Daniel (in the Bible) report events that actually occurred in the 6</a:t>
            </a:r>
            <a:r>
              <a:rPr lang="en-US" sz="3200" b="1" baseline="30000" dirty="0">
                <a:solidFill>
                  <a:srgbClr val="FFFF66"/>
                </a:solidFill>
              </a:rPr>
              <a:t>th</a:t>
            </a:r>
            <a:r>
              <a:rPr lang="en-US" sz="3200" b="1" dirty="0">
                <a:solidFill>
                  <a:srgbClr val="FFFF66"/>
                </a:solidFill>
              </a:rPr>
              <a:t> century B.C.</a:t>
            </a:r>
            <a:br>
              <a:rPr lang="en-US" sz="3200" b="1" dirty="0">
                <a:solidFill>
                  <a:srgbClr val="FFFF66"/>
                </a:solidFill>
              </a:rPr>
            </a:br>
            <a:r>
              <a:rPr lang="en-US" sz="3200" b="1" dirty="0">
                <a:solidFill>
                  <a:srgbClr val="FFFF66"/>
                </a:solidFill>
              </a:rPr>
              <a:t>					continued</a:t>
            </a:r>
          </a:p>
        </p:txBody>
      </p:sp>
    </p:spTree>
    <p:extLst>
      <p:ext uri="{BB962C8B-B14F-4D97-AF65-F5344CB8AC3E}">
        <p14:creationId xmlns:p14="http://schemas.microsoft.com/office/powerpoint/2010/main" val="3467983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F4A1-A5AC-46E4-9393-F78BB0F004E2}"/>
              </a:ext>
            </a:extLst>
          </p:cNvPr>
          <p:cNvSpPr>
            <a:spLocks noGrp="1"/>
          </p:cNvSpPr>
          <p:nvPr>
            <p:ph type="title"/>
          </p:nvPr>
        </p:nvSpPr>
        <p:spPr>
          <a:xfrm>
            <a:off x="457200" y="274638"/>
            <a:ext cx="8229600" cy="258762"/>
          </a:xfrm>
        </p:spPr>
        <p:txBody>
          <a:bodyPr/>
          <a:lstStyle/>
          <a:p>
            <a:endParaRPr lang="en-US" dirty="0"/>
          </a:p>
        </p:txBody>
      </p:sp>
      <p:sp>
        <p:nvSpPr>
          <p:cNvPr id="3" name="Content Placeholder 2">
            <a:extLst>
              <a:ext uri="{FF2B5EF4-FFF2-40B4-BE49-F238E27FC236}">
                <a16:creationId xmlns:a16="http://schemas.microsoft.com/office/drawing/2014/main" id="{F29B5CAC-F61C-4771-9DD1-8DD5E4A2CBBF}"/>
              </a:ext>
            </a:extLst>
          </p:cNvPr>
          <p:cNvSpPr>
            <a:spLocks noGrp="1"/>
          </p:cNvSpPr>
          <p:nvPr>
            <p:ph idx="1"/>
          </p:nvPr>
        </p:nvSpPr>
        <p:spPr>
          <a:xfrm>
            <a:off x="990600" y="914400"/>
            <a:ext cx="7086600" cy="5211763"/>
          </a:xfrm>
        </p:spPr>
        <p:txBody>
          <a:bodyPr/>
          <a:lstStyle/>
          <a:p>
            <a:pPr marL="0" indent="0">
              <a:buNone/>
            </a:pPr>
            <a:r>
              <a:rPr lang="en-US" sz="2400" b="1" dirty="0">
                <a:solidFill>
                  <a:srgbClr val="FFFF00"/>
                </a:solidFill>
              </a:rPr>
              <a:t>continued</a:t>
            </a:r>
          </a:p>
          <a:p>
            <a:pPr marL="0" indent="0">
              <a:buNone/>
            </a:pPr>
            <a:r>
              <a:rPr lang="en-US" b="1" dirty="0">
                <a:solidFill>
                  <a:srgbClr val="FFFF00"/>
                </a:solidFill>
              </a:rPr>
              <a:t>but they, and other finds like them, </a:t>
            </a:r>
            <a:r>
              <a:rPr lang="en-US" b="1" dirty="0">
                <a:solidFill>
                  <a:schemeClr val="accent2">
                    <a:lumMod val="40000"/>
                    <a:lumOff val="60000"/>
                  </a:schemeClr>
                </a:solidFill>
              </a:rPr>
              <a:t>do indicate that those narratives preserve correct information about Babylon at the time they were supposed to have occurred.”</a:t>
            </a:r>
          </a:p>
          <a:p>
            <a:r>
              <a:rPr lang="en-US" sz="2000" dirty="0">
                <a:solidFill>
                  <a:srgbClr val="FFFF00"/>
                </a:solidFill>
              </a:rPr>
              <a:t>			</a:t>
            </a:r>
          </a:p>
          <a:p>
            <a:r>
              <a:rPr lang="en-US" sz="2000" dirty="0">
                <a:solidFill>
                  <a:srgbClr val="FFFF00"/>
                </a:solidFill>
              </a:rPr>
              <a:t>                      Biblical Archaeology Review (May/June 1985): 78</a:t>
            </a:r>
          </a:p>
        </p:txBody>
      </p:sp>
      <p:sp>
        <p:nvSpPr>
          <p:cNvPr id="4" name="Footer Placeholder 3">
            <a:extLst>
              <a:ext uri="{FF2B5EF4-FFF2-40B4-BE49-F238E27FC236}">
                <a16:creationId xmlns:a16="http://schemas.microsoft.com/office/drawing/2014/main" id="{BD959956-1C90-43FF-9B1A-76656740836F}"/>
              </a:ext>
            </a:extLst>
          </p:cNvPr>
          <p:cNvSpPr>
            <a:spLocks noGrp="1"/>
          </p:cNvSpPr>
          <p:nvPr>
            <p:ph type="ftr" sz="quarter" idx="11"/>
          </p:nvPr>
        </p:nvSpPr>
        <p:spPr/>
        <p:txBody>
          <a:bodyPr/>
          <a:lstStyle/>
          <a:p>
            <a:pPr>
              <a:defRPr/>
            </a:pPr>
            <a:r>
              <a:rPr lang="en-US"/>
              <a:t>@ LYLE L. SMITH 2022</a:t>
            </a:r>
            <a:endParaRPr lang="en-US" dirty="0"/>
          </a:p>
        </p:txBody>
      </p:sp>
    </p:spTree>
    <p:extLst>
      <p:ext uri="{BB962C8B-B14F-4D97-AF65-F5344CB8AC3E}">
        <p14:creationId xmlns:p14="http://schemas.microsoft.com/office/powerpoint/2010/main" val="791780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457200" y="304801"/>
            <a:ext cx="8229600" cy="4724400"/>
          </a:xfrm>
        </p:spPr>
        <p:txBody>
          <a:bodyPr/>
          <a:lstStyle/>
          <a:p>
            <a:pPr eaLnBrk="1" hangingPunct="1">
              <a:buFontTx/>
              <a:buNone/>
            </a:pPr>
            <a:r>
              <a:rPr lang="en-US" sz="3600" b="1" dirty="0">
                <a:solidFill>
                  <a:srgbClr val="FFFF66"/>
                </a:solidFill>
              </a:rPr>
              <a:t>  </a:t>
            </a:r>
          </a:p>
          <a:p>
            <a:pPr eaLnBrk="1" hangingPunct="1">
              <a:buFontTx/>
              <a:buNone/>
            </a:pPr>
            <a:r>
              <a:rPr lang="en-US" sz="3600" b="1" dirty="0">
                <a:solidFill>
                  <a:srgbClr val="FFFF66"/>
                </a:solidFill>
              </a:rPr>
              <a:t>   </a:t>
            </a:r>
            <a:r>
              <a:rPr lang="en-US" sz="2800" b="1" dirty="0">
                <a:solidFill>
                  <a:srgbClr val="FFFF66"/>
                </a:solidFill>
              </a:rPr>
              <a:t> </a:t>
            </a:r>
            <a:r>
              <a:rPr lang="en-US" b="1" dirty="0">
                <a:solidFill>
                  <a:srgbClr val="FFFF66"/>
                </a:solidFill>
              </a:rPr>
              <a:t>“And if they are not the words of Christ, judge ye: for Christ will shew unto you, with power and great glory, that they are his words at the last day.”</a:t>
            </a:r>
          </a:p>
          <a:p>
            <a:pPr algn="r" eaLnBrk="1" hangingPunct="1">
              <a:buFontTx/>
              <a:buNone/>
            </a:pPr>
            <a:r>
              <a:rPr lang="en-US" sz="2800" b="1" dirty="0">
                <a:solidFill>
                  <a:srgbClr val="FFFF66"/>
                </a:solidFill>
              </a:rPr>
              <a:t>   2 Nephi 15:13</a:t>
            </a:r>
          </a:p>
        </p:txBody>
      </p:sp>
      <p:sp>
        <p:nvSpPr>
          <p:cNvPr id="5123" name="Footer Placeholder 4"/>
          <p:cNvSpPr>
            <a:spLocks noGrp="1"/>
          </p:cNvSpPr>
          <p:nvPr>
            <p:ph type="ftr" sz="quarter" idx="11"/>
          </p:nvPr>
        </p:nvSpPr>
        <p:spPr>
          <a:xfrm>
            <a:off x="3124200" y="6019800"/>
            <a:ext cx="2895600" cy="701675"/>
          </a:xfrm>
          <a:noFill/>
        </p:spPr>
        <p:txBody>
          <a:bodyPr/>
          <a:lstStyle/>
          <a:p>
            <a:r>
              <a:rPr lang="en-US" sz="1100" dirty="0">
                <a:solidFill>
                  <a:srgbClr val="FFFF00"/>
                </a:solidFill>
              </a:rPr>
              <a:t>@ LYLE L. SMITH 2022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762000" y="209550"/>
            <a:ext cx="7467600" cy="5962650"/>
          </a:xfrm>
        </p:spPr>
        <p:txBody>
          <a:bodyPr/>
          <a:lstStyle/>
          <a:p>
            <a:pPr eaLnBrk="1" hangingPunct="1">
              <a:buFontTx/>
              <a:buNone/>
            </a:pPr>
            <a:r>
              <a:rPr lang="en-US" sz="2400" dirty="0"/>
              <a:t>     	</a:t>
            </a:r>
            <a:r>
              <a:rPr lang="en-US" b="1" dirty="0">
                <a:solidFill>
                  <a:srgbClr val="FFFF66"/>
                </a:solidFill>
              </a:rPr>
              <a:t>This concept is of major importance to understanding the role of archaeological evidence and how it relates to The Book of Mormon. </a:t>
            </a:r>
          </a:p>
          <a:p>
            <a:pPr eaLnBrk="1" hangingPunct="1">
              <a:buFontTx/>
              <a:buNone/>
            </a:pPr>
            <a:endParaRPr lang="en-US" b="1" dirty="0">
              <a:solidFill>
                <a:srgbClr val="FFFF66"/>
              </a:solidFill>
            </a:endParaRPr>
          </a:p>
          <a:p>
            <a:pPr eaLnBrk="1" hangingPunct="1">
              <a:buFontTx/>
              <a:buNone/>
            </a:pPr>
            <a:r>
              <a:rPr lang="en-US" b="1" dirty="0">
                <a:solidFill>
                  <a:srgbClr val="FFFF66"/>
                </a:solidFill>
              </a:rPr>
              <a:t>    By understanding this kind of </a:t>
            </a:r>
            <a:r>
              <a:rPr lang="en-US" b="1" u="sng" dirty="0">
                <a:solidFill>
                  <a:srgbClr val="FFFF66"/>
                </a:solidFill>
              </a:rPr>
              <a:t>archaeological evidence </a:t>
            </a:r>
            <a:r>
              <a:rPr lang="en-US" b="1" dirty="0">
                <a:solidFill>
                  <a:srgbClr val="FFFF66"/>
                </a:solidFill>
              </a:rPr>
              <a:t>we know to look at narratives in The Book of Mormon and see if they preserve correct information about  Israel in the 5</a:t>
            </a:r>
            <a:r>
              <a:rPr lang="en-US" b="1" baseline="30000" dirty="0">
                <a:solidFill>
                  <a:srgbClr val="FFFF66"/>
                </a:solidFill>
              </a:rPr>
              <a:t>th</a:t>
            </a:r>
            <a:r>
              <a:rPr lang="en-US" b="1" dirty="0">
                <a:solidFill>
                  <a:srgbClr val="FFFF66"/>
                </a:solidFill>
              </a:rPr>
              <a:t> and 6</a:t>
            </a:r>
            <a:r>
              <a:rPr lang="en-US" b="1" baseline="30000" dirty="0">
                <a:solidFill>
                  <a:srgbClr val="FFFF66"/>
                </a:solidFill>
              </a:rPr>
              <a:t>th</a:t>
            </a:r>
            <a:r>
              <a:rPr lang="en-US" b="1" dirty="0">
                <a:solidFill>
                  <a:srgbClr val="FFFF66"/>
                </a:solidFill>
              </a:rPr>
              <a:t> centuries B.C., during the time of Lehi.</a:t>
            </a:r>
          </a:p>
          <a:p>
            <a:pPr eaLnBrk="1" hangingPunct="1">
              <a:buFontTx/>
              <a:buNone/>
            </a:pPr>
            <a:r>
              <a:rPr lang="en-US" sz="2800" b="1" dirty="0">
                <a:solidFill>
                  <a:srgbClr val="FFFF66"/>
                </a:solidFill>
              </a:rPr>
              <a:t>    </a:t>
            </a:r>
          </a:p>
        </p:txBody>
      </p:sp>
      <p:sp>
        <p:nvSpPr>
          <p:cNvPr id="14339" name="Footer Placeholder 4"/>
          <p:cNvSpPr>
            <a:spLocks noGrp="1"/>
          </p:cNvSpPr>
          <p:nvPr>
            <p:ph type="ftr" sz="quarter" idx="11"/>
          </p:nvPr>
        </p:nvSpPr>
        <p:spPr>
          <a:xfrm>
            <a:off x="3124200" y="6172200"/>
            <a:ext cx="2895600" cy="476250"/>
          </a:xfrm>
          <a:noFill/>
        </p:spPr>
        <p:txBody>
          <a:bodyPr/>
          <a:lstStyle/>
          <a:p>
            <a:r>
              <a:rPr lang="en-US" sz="1100">
                <a:solidFill>
                  <a:srgbClr val="FFFF66"/>
                </a:solidFill>
              </a:rPr>
              <a:t>@ LYLE L. SMITH 2022</a:t>
            </a:r>
            <a:endParaRPr lang="en-US" sz="1100" dirty="0">
              <a:solidFill>
                <a:srgbClr val="FFFF66"/>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28600" y="152400"/>
            <a:ext cx="3733800" cy="6553200"/>
          </a:xfrm>
        </p:spPr>
        <p:txBody>
          <a:bodyPr/>
          <a:lstStyle/>
          <a:p>
            <a:pPr marL="0" indent="0">
              <a:buNone/>
            </a:pPr>
            <a:endParaRPr lang="en-US" b="1" dirty="0"/>
          </a:p>
          <a:p>
            <a:pPr marL="0" indent="0">
              <a:buNone/>
            </a:pPr>
            <a:endParaRPr lang="en-US" b="1" dirty="0"/>
          </a:p>
          <a:p>
            <a:pPr marL="0" indent="0">
              <a:buNone/>
            </a:pPr>
            <a:r>
              <a:rPr lang="en-US" b="1" dirty="0"/>
              <a:t>First we take you to Arad, a site south of Jerusalem.</a:t>
            </a:r>
          </a:p>
          <a:p>
            <a:pPr marL="0" indent="0">
              <a:buNone/>
            </a:pPr>
            <a:endParaRPr lang="en-US" b="1" dirty="0"/>
          </a:p>
          <a:p>
            <a:pPr marL="0" indent="0">
              <a:buNone/>
            </a:pPr>
            <a:r>
              <a:rPr lang="en-US" b="1" dirty="0"/>
              <a:t>Later we will go to Jerusalem.</a:t>
            </a:r>
          </a:p>
        </p:txBody>
      </p:sp>
      <p:sp>
        <p:nvSpPr>
          <p:cNvPr id="5" name="Content Placeholder 4"/>
          <p:cNvSpPr>
            <a:spLocks noGrp="1"/>
          </p:cNvSpPr>
          <p:nvPr>
            <p:ph sz="half" idx="2"/>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LYLE L. SMITH 2022</a:t>
            </a:r>
            <a:endParaRPr lang="en-US"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0" y="10886"/>
            <a:ext cx="533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0168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800100" y="609600"/>
            <a:ext cx="7543800" cy="5334000"/>
          </a:xfrm>
        </p:spPr>
        <p:txBody>
          <a:bodyPr/>
          <a:lstStyle/>
          <a:p>
            <a:pPr eaLnBrk="1" hangingPunct="1">
              <a:lnSpc>
                <a:spcPct val="90000"/>
              </a:lnSpc>
              <a:buFontTx/>
              <a:buNone/>
            </a:pPr>
            <a:r>
              <a:rPr lang="en-US" dirty="0">
                <a:solidFill>
                  <a:srgbClr val="FFFF66"/>
                </a:solidFill>
              </a:rPr>
              <a:t>   </a:t>
            </a:r>
          </a:p>
          <a:p>
            <a:pPr eaLnBrk="1" hangingPunct="1">
              <a:lnSpc>
                <a:spcPct val="90000"/>
              </a:lnSpc>
              <a:buFontTx/>
              <a:buNone/>
            </a:pPr>
            <a:r>
              <a:rPr lang="en-US" sz="2800" b="1" dirty="0">
                <a:solidFill>
                  <a:srgbClr val="FFFF66"/>
                </a:solidFill>
                <a:latin typeface="Calibri" panose="020F0502020204030204" pitchFamily="34" charset="0"/>
              </a:rPr>
              <a:t>    </a:t>
            </a:r>
            <a:r>
              <a:rPr lang="en-US" b="1" dirty="0">
                <a:solidFill>
                  <a:srgbClr val="FFFF66"/>
                </a:solidFill>
                <a:latin typeface="Calibri" panose="020F0502020204030204" pitchFamily="34" charset="0"/>
              </a:rPr>
              <a:t>“The Israelite fortress at Arad is unique in the land of Israel.  It’s the only site excavated with modern archaeological methods that contains a continual archaeological record from the period of the Judges (ca.1200 B.C.) to the Babylonian destruction of the First Temple (586 B.C.).”</a:t>
            </a:r>
          </a:p>
          <a:p>
            <a:pPr algn="r" eaLnBrk="1" hangingPunct="1">
              <a:lnSpc>
                <a:spcPct val="90000"/>
              </a:lnSpc>
              <a:buFontTx/>
              <a:buNone/>
            </a:pPr>
            <a:r>
              <a:rPr lang="en-US" sz="2400" b="1" i="1" dirty="0">
                <a:solidFill>
                  <a:srgbClr val="FFFF66"/>
                </a:solidFill>
              </a:rPr>
              <a:t>Biblical Archaeology Review</a:t>
            </a:r>
            <a:r>
              <a:rPr lang="en-US" sz="2400" b="1" dirty="0">
                <a:solidFill>
                  <a:srgbClr val="FFFF66"/>
                </a:solidFill>
              </a:rPr>
              <a:t> (March/April 1987): 17</a:t>
            </a:r>
            <a:r>
              <a:rPr lang="en-US" b="1" dirty="0">
                <a:solidFill>
                  <a:srgbClr val="990033"/>
                </a:solidFill>
              </a:rPr>
              <a:t>  </a:t>
            </a:r>
          </a:p>
        </p:txBody>
      </p:sp>
      <p:sp>
        <p:nvSpPr>
          <p:cNvPr id="17411" name="Footer Placeholder 4"/>
          <p:cNvSpPr>
            <a:spLocks noGrp="1"/>
          </p:cNvSpPr>
          <p:nvPr>
            <p:ph type="ftr" sz="quarter" idx="11"/>
          </p:nvPr>
        </p:nvSpPr>
        <p:spPr>
          <a:noFill/>
        </p:spPr>
        <p:txBody>
          <a:bodyPr/>
          <a:lstStyle/>
          <a:p>
            <a:r>
              <a:rPr lang="en-US" sz="1100">
                <a:solidFill>
                  <a:srgbClr val="FFFF66"/>
                </a:solidFill>
              </a:rPr>
              <a:t>@ LYLE L. SMITH 2022</a:t>
            </a:r>
            <a:endParaRPr lang="en-US" sz="1100" dirty="0">
              <a:solidFill>
                <a:srgbClr val="FFFF66"/>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 LYLE L. SMITH 2022</a:t>
            </a:r>
            <a:endParaRPr lang="en-US"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360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8277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w="9525">
            <a:noFill/>
            <a:miter lim="800000"/>
            <a:headEnd/>
            <a:tailEnd/>
          </a:ln>
        </p:spPr>
      </p:pic>
      <p:sp>
        <p:nvSpPr>
          <p:cNvPr id="4" name="Title 3"/>
          <p:cNvSpPr>
            <a:spLocks noGrp="1"/>
          </p:cNvSpPr>
          <p:nvPr>
            <p:ph type="title"/>
          </p:nvPr>
        </p:nvSpPr>
        <p:spPr>
          <a:xfrm>
            <a:off x="0" y="0"/>
            <a:ext cx="9144000" cy="685800"/>
          </a:xfrm>
        </p:spPr>
        <p:txBody>
          <a:bodyPr/>
          <a:lstStyle/>
          <a:p>
            <a:r>
              <a:rPr lang="en-US" sz="2000" b="1" dirty="0">
                <a:solidFill>
                  <a:srgbClr val="FFFF00"/>
                </a:solidFill>
              </a:rPr>
              <a:t>Color coded floor plans of the different times of occupation of the fortress</a:t>
            </a:r>
          </a:p>
        </p:txBody>
      </p:sp>
      <p:sp>
        <p:nvSpPr>
          <p:cNvPr id="3" name="Footer Placeholder 2"/>
          <p:cNvSpPr>
            <a:spLocks noGrp="1"/>
          </p:cNvSpPr>
          <p:nvPr>
            <p:ph type="ftr" sz="quarter" idx="11"/>
          </p:nvPr>
        </p:nvSpPr>
        <p:spPr/>
        <p:txBody>
          <a:bodyPr/>
          <a:lstStyle/>
          <a:p>
            <a:pPr>
              <a:defRPr/>
            </a:pPr>
            <a:r>
              <a:rPr lang="en-US">
                <a:solidFill>
                  <a:srgbClr val="FFFF66"/>
                </a:solidFill>
              </a:rPr>
              <a:t>@ LYLE L. SMITH 2022</a:t>
            </a:r>
            <a:endParaRPr lang="en-US" dirty="0">
              <a:solidFill>
                <a:srgbClr val="FFFF66"/>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81000"/>
            <a:ext cx="7239000" cy="5745163"/>
          </a:xfrm>
        </p:spPr>
        <p:txBody>
          <a:bodyPr/>
          <a:lstStyle/>
          <a:p>
            <a:pPr marL="0" indent="0">
              <a:buNone/>
            </a:pPr>
            <a:endParaRPr lang="en-US" sz="2800" b="1" dirty="0">
              <a:solidFill>
                <a:srgbClr val="FFFF66"/>
              </a:solidFill>
            </a:endParaRPr>
          </a:p>
          <a:p>
            <a:pPr marL="0" indent="0">
              <a:buNone/>
            </a:pPr>
            <a:endParaRPr lang="en-US" sz="2800" b="1" dirty="0">
              <a:solidFill>
                <a:srgbClr val="FFFF66"/>
              </a:solidFill>
            </a:endParaRPr>
          </a:p>
          <a:p>
            <a:pPr marL="0" indent="0">
              <a:buNone/>
            </a:pPr>
            <a:endParaRPr lang="en-US" sz="2800" b="1" dirty="0">
              <a:solidFill>
                <a:srgbClr val="FFFF66"/>
              </a:solidFill>
            </a:endParaRPr>
          </a:p>
          <a:p>
            <a:pPr marL="0" indent="0">
              <a:buNone/>
            </a:pPr>
            <a:r>
              <a:rPr lang="en-US" b="1" dirty="0">
                <a:solidFill>
                  <a:srgbClr val="FFFF66"/>
                </a:solidFill>
              </a:rPr>
              <a:t>Arad is on the edge of the desert. Except for the fort and the hilltop there is not much to see. </a:t>
            </a:r>
          </a:p>
        </p:txBody>
      </p:sp>
      <p:sp>
        <p:nvSpPr>
          <p:cNvPr id="4" name="Footer Placeholder 3"/>
          <p:cNvSpPr>
            <a:spLocks noGrp="1"/>
          </p:cNvSpPr>
          <p:nvPr>
            <p:ph type="ftr" sz="quarter" idx="11"/>
          </p:nvPr>
        </p:nvSpPr>
        <p:spPr/>
        <p:txBody>
          <a:bodyPr/>
          <a:lstStyle/>
          <a:p>
            <a:pPr>
              <a:defRPr/>
            </a:pPr>
            <a:r>
              <a:rPr lang="en-US" sz="1100">
                <a:solidFill>
                  <a:srgbClr val="FFFF00"/>
                </a:solidFill>
              </a:rPr>
              <a:t>@ LYLE L. SMITH 2022</a:t>
            </a:r>
            <a:endParaRPr lang="en-US" sz="1100" dirty="0">
              <a:solidFill>
                <a:srgbClr val="FFFF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 LYLE L. SMITH 2022</a:t>
            </a:r>
            <a:endParaRPr lang="en-US" dirty="0"/>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36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632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 LYLE L. SMITH 2022</a:t>
            </a:r>
            <a:endParaRPr lang="en-US" dirty="0"/>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1438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0709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a:t>@ LYLE L. SMITH 2022</a:t>
            </a: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36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98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762001"/>
            <a:ext cx="7010400" cy="4953000"/>
          </a:xfrm>
        </p:spPr>
        <p:txBody>
          <a:bodyPr/>
          <a:lstStyle/>
          <a:p>
            <a:pPr marL="0" lvl="0" indent="0">
              <a:buNone/>
            </a:pPr>
            <a:r>
              <a:rPr lang="en-US" b="1" dirty="0">
                <a:solidFill>
                  <a:srgbClr val="FFFF66"/>
                </a:solidFill>
              </a:rPr>
              <a:t>This was an unusual dig in that the archaeologists measured the site by square meter and one meter at a time they dug the whole top of the hilltop including the fortress, down to bedrock. They found everything that was left  and was able to catalog and describe it.  They also found many pieces of pottery, some with writing on it.</a:t>
            </a:r>
          </a:p>
          <a:p>
            <a:endParaRPr lang="en-US" dirty="0"/>
          </a:p>
        </p:txBody>
      </p:sp>
      <p:sp>
        <p:nvSpPr>
          <p:cNvPr id="4" name="Footer Placeholder 3"/>
          <p:cNvSpPr>
            <a:spLocks noGrp="1"/>
          </p:cNvSpPr>
          <p:nvPr>
            <p:ph type="ftr" sz="quarter" idx="11"/>
          </p:nvPr>
        </p:nvSpPr>
        <p:spPr>
          <a:xfrm>
            <a:off x="3200400" y="6019800"/>
            <a:ext cx="2895600" cy="821904"/>
          </a:xfrm>
        </p:spPr>
        <p:txBody>
          <a:bodyPr/>
          <a:lstStyle/>
          <a:p>
            <a:pPr>
              <a:defRPr/>
            </a:pPr>
            <a:r>
              <a:rPr lang="en-US" sz="1100" dirty="0">
                <a:solidFill>
                  <a:srgbClr val="FFFF66"/>
                </a:solidFill>
              </a:rPr>
              <a:t>@ LYLE L. SMITH 2022</a:t>
            </a:r>
          </a:p>
        </p:txBody>
      </p:sp>
    </p:spTree>
    <p:extLst>
      <p:ext uri="{BB962C8B-B14F-4D97-AF65-F5344CB8AC3E}">
        <p14:creationId xmlns:p14="http://schemas.microsoft.com/office/powerpoint/2010/main" val="22046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B49FAA-4B24-4972-9B8A-B009CF777A04}"/>
              </a:ext>
            </a:extLst>
          </p:cNvPr>
          <p:cNvSpPr>
            <a:spLocks noGrp="1"/>
          </p:cNvSpPr>
          <p:nvPr>
            <p:ph idx="1"/>
          </p:nvPr>
        </p:nvSpPr>
        <p:spPr>
          <a:xfrm>
            <a:off x="685800" y="136525"/>
            <a:ext cx="8229600" cy="6492875"/>
          </a:xfrm>
        </p:spPr>
        <p:txBody>
          <a:bodyPr/>
          <a:lstStyle/>
          <a:p>
            <a:pPr marL="0" indent="0">
              <a:buNone/>
            </a:pPr>
            <a:r>
              <a:rPr lang="en-US" b="1" dirty="0">
                <a:solidFill>
                  <a:srgbClr val="FFFF00"/>
                </a:solidFill>
                <a:hlinkClick r:id="rId2"/>
              </a:rPr>
              <a:t>2 Nephi 8:7</a:t>
            </a:r>
            <a:r>
              <a:rPr lang="en-US" b="1" dirty="0">
                <a:solidFill>
                  <a:srgbClr val="FFFF00"/>
                </a:solidFill>
              </a:rPr>
              <a:t> Behold, my soul </a:t>
            </a:r>
            <a:r>
              <a:rPr lang="en-US" b="1" dirty="0" err="1">
                <a:solidFill>
                  <a:srgbClr val="FFFF00"/>
                </a:solidFill>
              </a:rPr>
              <a:t>delighteth</a:t>
            </a:r>
            <a:r>
              <a:rPr lang="en-US" b="1" dirty="0">
                <a:solidFill>
                  <a:srgbClr val="FFFF00"/>
                </a:solidFill>
              </a:rPr>
              <a:t> in </a:t>
            </a:r>
            <a:r>
              <a:rPr lang="en-US" b="1" dirty="0">
                <a:solidFill>
                  <a:srgbClr val="FF0000"/>
                </a:solidFill>
              </a:rPr>
              <a:t>proving </a:t>
            </a:r>
            <a:r>
              <a:rPr lang="en-US" b="1" dirty="0">
                <a:solidFill>
                  <a:srgbClr val="FFFF00"/>
                </a:solidFill>
              </a:rPr>
              <a:t>unto my people the truth of the coming of Christ:</a:t>
            </a:r>
            <a:br>
              <a:rPr lang="en-US" b="1" dirty="0">
                <a:solidFill>
                  <a:srgbClr val="FFFF00"/>
                </a:solidFill>
              </a:rPr>
            </a:br>
            <a:endParaRPr lang="en-US" b="1" dirty="0">
              <a:solidFill>
                <a:srgbClr val="FFFF00"/>
              </a:solidFill>
            </a:endParaRPr>
          </a:p>
          <a:p>
            <a:pPr marL="0" indent="0">
              <a:buNone/>
            </a:pPr>
            <a:r>
              <a:rPr lang="en-US" b="1" dirty="0">
                <a:solidFill>
                  <a:srgbClr val="FFFF00"/>
                </a:solidFill>
                <a:hlinkClick r:id="rId3"/>
              </a:rPr>
              <a:t>2 Nephi 8:12</a:t>
            </a:r>
            <a:r>
              <a:rPr lang="en-US" b="1" dirty="0">
                <a:solidFill>
                  <a:srgbClr val="FFFF00"/>
                </a:solidFill>
              </a:rPr>
              <a:t> And my soul </a:t>
            </a:r>
            <a:r>
              <a:rPr lang="en-US" b="1" dirty="0" err="1">
                <a:solidFill>
                  <a:srgbClr val="FFFF00"/>
                </a:solidFill>
              </a:rPr>
              <a:t>delighteth</a:t>
            </a:r>
            <a:r>
              <a:rPr lang="en-US" b="1" dirty="0">
                <a:solidFill>
                  <a:srgbClr val="FFFF00"/>
                </a:solidFill>
              </a:rPr>
              <a:t> in </a:t>
            </a:r>
            <a:r>
              <a:rPr lang="en-US" b="1" dirty="0">
                <a:solidFill>
                  <a:srgbClr val="FF0000"/>
                </a:solidFill>
              </a:rPr>
              <a:t>proving </a:t>
            </a:r>
            <a:r>
              <a:rPr lang="en-US" b="1" dirty="0">
                <a:solidFill>
                  <a:srgbClr val="FFFF00"/>
                </a:solidFill>
              </a:rPr>
              <a:t>unto my people, that save Christ should come, all men must perish.</a:t>
            </a:r>
            <a:br>
              <a:rPr lang="en-US" b="1" dirty="0">
                <a:solidFill>
                  <a:srgbClr val="FFFF00"/>
                </a:solidFill>
              </a:rPr>
            </a:br>
            <a:endParaRPr lang="en-US" b="1" dirty="0">
              <a:solidFill>
                <a:srgbClr val="FFFF00"/>
              </a:solidFill>
            </a:endParaRPr>
          </a:p>
          <a:p>
            <a:pPr marL="0" indent="0">
              <a:buNone/>
            </a:pPr>
            <a:r>
              <a:rPr lang="en-US" b="1" dirty="0">
                <a:solidFill>
                  <a:srgbClr val="FFFF00"/>
                </a:solidFill>
                <a:hlinkClick r:id="rId4"/>
              </a:rPr>
              <a:t>DC 17:2e</a:t>
            </a:r>
            <a:r>
              <a:rPr lang="en-US" b="1" dirty="0">
                <a:solidFill>
                  <a:srgbClr val="FFFF00"/>
                </a:solidFill>
              </a:rPr>
              <a:t> and is confirmed to others by the ministering of angels, and is declared unto the world by them, </a:t>
            </a:r>
            <a:r>
              <a:rPr lang="en-US" b="1" dirty="0">
                <a:solidFill>
                  <a:srgbClr val="FF0000"/>
                </a:solidFill>
              </a:rPr>
              <a:t>proving</a:t>
            </a:r>
            <a:r>
              <a:rPr lang="en-US" b="1" dirty="0">
                <a:solidFill>
                  <a:srgbClr val="FFFF00"/>
                </a:solidFill>
              </a:rPr>
              <a:t> to the world that the Holy Scriptures are true, </a:t>
            </a:r>
          </a:p>
          <a:p>
            <a:endParaRPr lang="en-US" dirty="0"/>
          </a:p>
        </p:txBody>
      </p:sp>
      <p:sp>
        <p:nvSpPr>
          <p:cNvPr id="4" name="Footer Placeholder 3">
            <a:extLst>
              <a:ext uri="{FF2B5EF4-FFF2-40B4-BE49-F238E27FC236}">
                <a16:creationId xmlns:a16="http://schemas.microsoft.com/office/drawing/2014/main" id="{8AE615BA-0741-419F-BE2D-A67111C997DC}"/>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i="0" u="none" strike="noStrike" kern="1200" cap="none" spc="0" normalizeH="0" baseline="0" noProof="0">
                <a:ln>
                  <a:noFill/>
                </a:ln>
                <a:solidFill>
                  <a:srgbClr val="FFFF66"/>
                </a:solidFill>
                <a:effectLst/>
                <a:uLnTx/>
                <a:uFillTx/>
                <a:latin typeface="Arial" charset="0"/>
                <a:ea typeface="+mn-ea"/>
                <a:cs typeface="+mn-cs"/>
              </a:rPr>
              <a:t>@ LYLE L. SMITH 2022</a:t>
            </a:r>
            <a:endParaRPr kumimoji="0" lang="en-US" sz="1100" i="0" u="none" strike="noStrike" kern="1200" cap="none" spc="0" normalizeH="0" baseline="0" noProof="0" dirty="0">
              <a:ln>
                <a:noFill/>
              </a:ln>
              <a:solidFill>
                <a:srgbClr val="FFFF66"/>
              </a:solidFill>
              <a:effectLst/>
              <a:uLnTx/>
              <a:uFillTx/>
              <a:latin typeface="Arial" charset="0"/>
              <a:ea typeface="+mn-ea"/>
              <a:cs typeface="+mn-cs"/>
            </a:endParaRPr>
          </a:p>
        </p:txBody>
      </p:sp>
    </p:spTree>
    <p:extLst>
      <p:ext uri="{BB962C8B-B14F-4D97-AF65-F5344CB8AC3E}">
        <p14:creationId xmlns:p14="http://schemas.microsoft.com/office/powerpoint/2010/main" val="3779114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066800" y="288471"/>
            <a:ext cx="6934200" cy="5262979"/>
          </a:xfrm>
          <a:prstGeom prst="rect">
            <a:avLst/>
          </a:prstGeom>
          <a:noFill/>
          <a:ln w="9525">
            <a:noFill/>
            <a:miter lim="800000"/>
            <a:headEnd/>
            <a:tailEnd/>
          </a:ln>
        </p:spPr>
        <p:txBody>
          <a:bodyPr wrap="square">
            <a:spAutoFit/>
          </a:bodyPr>
          <a:lstStyle/>
          <a:p>
            <a:r>
              <a:rPr lang="en-US" sz="2800" b="1" dirty="0">
                <a:solidFill>
                  <a:srgbClr val="FFFF66"/>
                </a:solidFill>
                <a:latin typeface="Calibri" panose="020F0502020204030204" pitchFamily="34" charset="0"/>
              </a:rPr>
              <a:t> </a:t>
            </a:r>
          </a:p>
          <a:p>
            <a:r>
              <a:rPr lang="en-US" b="1" dirty="0">
                <a:solidFill>
                  <a:srgbClr val="FFFF66"/>
                </a:solidFill>
                <a:latin typeface="Calibri" panose="020F0502020204030204" pitchFamily="34" charset="0"/>
              </a:rPr>
              <a:t>“Over 80 other Hebrew inscriptions were found at Arad because of the special care to insure that none was overlooked. Moreover, unlike the rare collections of inscriptions found at other sites in Israel, the Arad inscriptions range over a period of 350 years, covering six different strata.  As a </a:t>
            </a:r>
            <a:r>
              <a:rPr lang="en-US" b="1" u="sng" dirty="0">
                <a:solidFill>
                  <a:srgbClr val="FFFF66"/>
                </a:solidFill>
                <a:latin typeface="Calibri" panose="020F0502020204030204" pitchFamily="34" charset="0"/>
              </a:rPr>
              <a:t>result</a:t>
            </a:r>
            <a:r>
              <a:rPr lang="en-US" b="1" dirty="0">
                <a:solidFill>
                  <a:srgbClr val="FFFF66"/>
                </a:solidFill>
                <a:latin typeface="Calibri" panose="020F0502020204030204" pitchFamily="34" charset="0"/>
              </a:rPr>
              <a:t> we can study the </a:t>
            </a:r>
            <a:r>
              <a:rPr lang="en-US" b="1" dirty="0" err="1">
                <a:solidFill>
                  <a:srgbClr val="FFFF66"/>
                </a:solidFill>
                <a:latin typeface="Calibri" panose="020F0502020204030204" pitchFamily="34" charset="0"/>
              </a:rPr>
              <a:t>develoment</a:t>
            </a:r>
            <a:endParaRPr lang="en-US" b="1" dirty="0">
              <a:solidFill>
                <a:srgbClr val="FFFF66"/>
              </a:solidFill>
              <a:latin typeface="Calibri" panose="020F0502020204030204" pitchFamily="34" charset="0"/>
            </a:endParaRPr>
          </a:p>
          <a:p>
            <a:pPr lvl="4" algn="r"/>
            <a:r>
              <a:rPr lang="en-US" sz="2000" b="1" dirty="0">
                <a:solidFill>
                  <a:srgbClr val="FFFF66"/>
                </a:solidFill>
                <a:latin typeface="+mn-lt"/>
              </a:rPr>
              <a:t>Continued:</a:t>
            </a:r>
          </a:p>
        </p:txBody>
      </p:sp>
      <p:sp>
        <p:nvSpPr>
          <p:cNvPr id="20483" name="Footer Placeholder 4"/>
          <p:cNvSpPr>
            <a:spLocks noGrp="1"/>
          </p:cNvSpPr>
          <p:nvPr>
            <p:ph type="ftr" sz="quarter" idx="11"/>
          </p:nvPr>
        </p:nvSpPr>
        <p:spPr>
          <a:noFill/>
        </p:spPr>
        <p:txBody>
          <a:bodyPr/>
          <a:lstStyle/>
          <a:p>
            <a:r>
              <a:rPr lang="en-US" sz="1100" dirty="0">
                <a:solidFill>
                  <a:srgbClr val="FFFF66"/>
                </a:solidFill>
              </a:rPr>
              <a:t>@ LYLE L. SMITH 2022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838200" y="-38100"/>
            <a:ext cx="7467600" cy="6629400"/>
          </a:xfrm>
          <a:prstGeom prst="rect">
            <a:avLst/>
          </a:prstGeom>
          <a:noFill/>
          <a:ln w="9525">
            <a:noFill/>
            <a:miter lim="800000"/>
            <a:headEnd/>
            <a:tailEnd/>
          </a:ln>
        </p:spPr>
        <p:txBody>
          <a:bodyPr/>
          <a:lstStyle/>
          <a:p>
            <a:pPr marL="342900" indent="-342900">
              <a:spcBef>
                <a:spcPct val="20000"/>
              </a:spcBef>
            </a:pPr>
            <a:r>
              <a:rPr lang="en-US" sz="2800" dirty="0">
                <a:solidFill>
                  <a:schemeClr val="folHlink"/>
                </a:solidFill>
                <a:latin typeface="Calibri" panose="020F0502020204030204" pitchFamily="34" charset="0"/>
              </a:rPr>
              <a:t>  </a:t>
            </a:r>
          </a:p>
          <a:p>
            <a:pPr marL="342900" indent="-342900">
              <a:spcBef>
                <a:spcPct val="20000"/>
              </a:spcBef>
            </a:pPr>
            <a:r>
              <a:rPr lang="en-US" sz="2800" dirty="0">
                <a:solidFill>
                  <a:schemeClr val="folHlink"/>
                </a:solidFill>
                <a:latin typeface="Calibri" panose="020F0502020204030204" pitchFamily="34" charset="0"/>
              </a:rPr>
              <a:t>    </a:t>
            </a:r>
            <a:r>
              <a:rPr lang="en-US" sz="2800" b="1" dirty="0">
                <a:solidFill>
                  <a:srgbClr val="FFFF66"/>
                </a:solidFill>
                <a:latin typeface="+mj-lt"/>
              </a:rPr>
              <a:t>Continued:</a:t>
            </a:r>
            <a:r>
              <a:rPr lang="en-US" sz="2800" dirty="0">
                <a:solidFill>
                  <a:srgbClr val="FFFF66"/>
                </a:solidFill>
                <a:latin typeface="Calibri" panose="020F0502020204030204" pitchFamily="34" charset="0"/>
              </a:rPr>
              <a:t>	</a:t>
            </a:r>
          </a:p>
          <a:p>
            <a:pPr marL="342900" indent="-342900">
              <a:spcBef>
                <a:spcPct val="20000"/>
              </a:spcBef>
            </a:pPr>
            <a:r>
              <a:rPr lang="en-US" sz="2800" dirty="0">
                <a:solidFill>
                  <a:srgbClr val="FFFF66"/>
                </a:solidFill>
                <a:latin typeface="Calibri" panose="020F0502020204030204" pitchFamily="34" charset="0"/>
              </a:rPr>
              <a:t>    </a:t>
            </a:r>
            <a:r>
              <a:rPr lang="en-US" b="1" dirty="0">
                <a:solidFill>
                  <a:srgbClr val="FFFF66"/>
                </a:solidFill>
                <a:latin typeface="Calibri" panose="020F0502020204030204" pitchFamily="34" charset="0"/>
              </a:rPr>
              <a:t>of cursive Hebrew script—so called old Hebrew (as opposed to the later square Hebrew script)—from the United Monarchy, say about 950 B.C. to the Babylonian conquest of Judah in the early 6</a:t>
            </a:r>
            <a:r>
              <a:rPr lang="en-US" b="1" baseline="30000" dirty="0">
                <a:solidFill>
                  <a:srgbClr val="FFFF66"/>
                </a:solidFill>
                <a:latin typeface="Calibri" panose="020F0502020204030204" pitchFamily="34" charset="0"/>
              </a:rPr>
              <a:t>th</a:t>
            </a:r>
            <a:r>
              <a:rPr lang="en-US" b="1" dirty="0">
                <a:solidFill>
                  <a:srgbClr val="FFFF66"/>
                </a:solidFill>
                <a:latin typeface="Calibri" panose="020F0502020204030204" pitchFamily="34" charset="0"/>
              </a:rPr>
              <a:t> century B.C.”</a:t>
            </a:r>
          </a:p>
          <a:p>
            <a:pPr marL="342900" indent="-342900" algn="r">
              <a:spcBef>
                <a:spcPct val="20000"/>
              </a:spcBef>
            </a:pPr>
            <a:r>
              <a:rPr lang="en-US" sz="2400" dirty="0">
                <a:solidFill>
                  <a:srgbClr val="FFFF66"/>
                </a:solidFill>
              </a:rPr>
              <a:t>			</a:t>
            </a:r>
            <a:r>
              <a:rPr lang="en-US" sz="2400" dirty="0">
                <a:solidFill>
                  <a:srgbClr val="FFFF66"/>
                </a:solidFill>
                <a:latin typeface="+mn-lt"/>
              </a:rPr>
              <a:t>“</a:t>
            </a:r>
            <a:r>
              <a:rPr lang="en-US" sz="2400" b="1" dirty="0">
                <a:solidFill>
                  <a:srgbClr val="FFFF66"/>
                </a:solidFill>
                <a:latin typeface="+mn-lt"/>
              </a:rPr>
              <a:t>The Saga of Eliashib.” </a:t>
            </a:r>
            <a:r>
              <a:rPr lang="en-US" sz="2400" b="1" i="1" dirty="0">
                <a:solidFill>
                  <a:srgbClr val="FFFF66"/>
                </a:solidFill>
                <a:latin typeface="+mn-lt"/>
              </a:rPr>
              <a:t>Biblical Archaeology Review </a:t>
            </a:r>
            <a:r>
              <a:rPr lang="en-US" sz="2400" b="1" dirty="0">
                <a:solidFill>
                  <a:srgbClr val="FFFF66"/>
                </a:solidFill>
                <a:latin typeface="+mn-lt"/>
              </a:rPr>
              <a:t>March/April 1987):  36, 37</a:t>
            </a:r>
          </a:p>
        </p:txBody>
      </p:sp>
      <p:sp>
        <p:nvSpPr>
          <p:cNvPr id="21507" name="Footer Placeholder 4"/>
          <p:cNvSpPr>
            <a:spLocks noGrp="1"/>
          </p:cNvSpPr>
          <p:nvPr>
            <p:ph type="ftr" sz="quarter" idx="11"/>
          </p:nvPr>
        </p:nvSpPr>
        <p:spPr>
          <a:xfrm>
            <a:off x="3124200" y="5943600"/>
            <a:ext cx="2895600" cy="781050"/>
          </a:xfrm>
          <a:noFill/>
        </p:spPr>
        <p:txBody>
          <a:bodyPr/>
          <a:lstStyle/>
          <a:p>
            <a:r>
              <a:rPr lang="en-US" sz="1100" dirty="0">
                <a:solidFill>
                  <a:srgbClr val="FFFF66"/>
                </a:solidFill>
              </a:rPr>
              <a:t>@ LYLE L. SMITH 2022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762000" y="228601"/>
            <a:ext cx="7391400" cy="5334000"/>
          </a:xfrm>
        </p:spPr>
        <p:txBody>
          <a:bodyPr/>
          <a:lstStyle/>
          <a:p>
            <a:pPr eaLnBrk="1" hangingPunct="1">
              <a:buFontTx/>
              <a:buNone/>
            </a:pPr>
            <a:r>
              <a:rPr lang="en-US" sz="3600" b="1" dirty="0">
                <a:solidFill>
                  <a:srgbClr val="FFFF66"/>
                </a:solidFill>
              </a:rPr>
              <a:t>   </a:t>
            </a:r>
          </a:p>
          <a:p>
            <a:pPr eaLnBrk="1" hangingPunct="1">
              <a:buFontTx/>
              <a:buNone/>
            </a:pPr>
            <a:r>
              <a:rPr lang="en-US" sz="3600" b="1" dirty="0">
                <a:solidFill>
                  <a:srgbClr val="FFFF66"/>
                </a:solidFill>
              </a:rPr>
              <a:t>   </a:t>
            </a:r>
            <a:r>
              <a:rPr lang="en-US" b="1" dirty="0">
                <a:solidFill>
                  <a:srgbClr val="FFFF66"/>
                </a:solidFill>
              </a:rPr>
              <a:t>“The Eliashib letters and other inscriptions discovered at Arad now comprise the most valuable corpus of ancient Hebrew inscriptions from the period of the Israelite monarchies.”</a:t>
            </a:r>
          </a:p>
          <a:p>
            <a:pPr lvl="2" eaLnBrk="1" hangingPunct="1">
              <a:buFontTx/>
              <a:buNone/>
            </a:pPr>
            <a:endParaRPr lang="en-US" sz="3600" b="1" dirty="0">
              <a:solidFill>
                <a:srgbClr val="FFFF66"/>
              </a:solidFill>
            </a:endParaRPr>
          </a:p>
          <a:p>
            <a:pPr lvl="3" algn="r" eaLnBrk="1" hangingPunct="1">
              <a:buFontTx/>
              <a:buNone/>
            </a:pPr>
            <a:r>
              <a:rPr lang="en-US" dirty="0"/>
              <a:t>		 </a:t>
            </a:r>
            <a:r>
              <a:rPr lang="en-US" sz="2400" b="1" i="1" dirty="0">
                <a:solidFill>
                  <a:srgbClr val="FFFF66"/>
                </a:solidFill>
              </a:rPr>
              <a:t>Biblical Archaeology Review</a:t>
            </a:r>
            <a:r>
              <a:rPr lang="en-US" sz="2400" b="1" dirty="0">
                <a:solidFill>
                  <a:srgbClr val="FFFF66"/>
                </a:solidFill>
              </a:rPr>
              <a:t> (March/April 1987):, p 39</a:t>
            </a:r>
          </a:p>
        </p:txBody>
      </p:sp>
      <p:sp>
        <p:nvSpPr>
          <p:cNvPr id="22531" name="Footer Placeholder 4"/>
          <p:cNvSpPr>
            <a:spLocks noGrp="1"/>
          </p:cNvSpPr>
          <p:nvPr>
            <p:ph type="ftr" sz="quarter" idx="11"/>
          </p:nvPr>
        </p:nvSpPr>
        <p:spPr>
          <a:xfrm>
            <a:off x="3124200" y="5943600"/>
            <a:ext cx="2895600" cy="777875"/>
          </a:xfrm>
          <a:noFill/>
        </p:spPr>
        <p:txBody>
          <a:bodyPr/>
          <a:lstStyle/>
          <a:p>
            <a:r>
              <a:rPr lang="en-US" sz="1100" dirty="0">
                <a:solidFill>
                  <a:srgbClr val="FFFF66"/>
                </a:solidFill>
              </a:rPr>
              <a:t>@ LYLE L. SMITH 2022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838200" y="914401"/>
            <a:ext cx="7239000" cy="4648200"/>
          </a:xfrm>
        </p:spPr>
        <p:txBody>
          <a:bodyPr/>
          <a:lstStyle/>
          <a:p>
            <a:pPr eaLnBrk="1" hangingPunct="1">
              <a:buFontTx/>
              <a:buNone/>
            </a:pPr>
            <a:r>
              <a:rPr lang="en-US" dirty="0"/>
              <a:t>	</a:t>
            </a:r>
            <a:r>
              <a:rPr lang="en-US" b="1" dirty="0">
                <a:solidFill>
                  <a:srgbClr val="FFFF66"/>
                </a:solidFill>
              </a:rPr>
              <a:t>There are</a:t>
            </a:r>
            <a:r>
              <a:rPr lang="en-US" b="1" dirty="0">
                <a:solidFill>
                  <a:srgbClr val="990033"/>
                </a:solidFill>
              </a:rPr>
              <a:t> </a:t>
            </a:r>
            <a:r>
              <a:rPr lang="en-US" b="1" dirty="0">
                <a:solidFill>
                  <a:srgbClr val="CCECFF"/>
                </a:solidFill>
              </a:rPr>
              <a:t>five points</a:t>
            </a:r>
            <a:r>
              <a:rPr lang="en-US" b="1" dirty="0">
                <a:solidFill>
                  <a:srgbClr val="990033"/>
                </a:solidFill>
              </a:rPr>
              <a:t> </a:t>
            </a:r>
            <a:r>
              <a:rPr lang="en-US" b="1" dirty="0">
                <a:solidFill>
                  <a:srgbClr val="FFFF66"/>
                </a:solidFill>
              </a:rPr>
              <a:t>about this dig at Arad that present evidence that</a:t>
            </a:r>
            <a:r>
              <a:rPr lang="en-US" b="1" dirty="0">
                <a:solidFill>
                  <a:srgbClr val="FFFF00"/>
                </a:solidFill>
              </a:rPr>
              <a:t> </a:t>
            </a:r>
            <a:r>
              <a:rPr lang="en-US" b="1" dirty="0">
                <a:solidFill>
                  <a:srgbClr val="CCECFF"/>
                </a:solidFill>
              </a:rPr>
              <a:t>The</a:t>
            </a:r>
            <a:r>
              <a:rPr lang="en-US" b="1" dirty="0">
                <a:solidFill>
                  <a:srgbClr val="FFFF00"/>
                </a:solidFill>
              </a:rPr>
              <a:t> </a:t>
            </a:r>
            <a:r>
              <a:rPr lang="en-US" b="1" dirty="0">
                <a:solidFill>
                  <a:srgbClr val="CCECFF"/>
                </a:solidFill>
              </a:rPr>
              <a:t>Book of Mormon narratives preserve correct information about Judah at the time it was supposed to have occurred.</a:t>
            </a:r>
          </a:p>
          <a:p>
            <a:pPr eaLnBrk="1" hangingPunct="1">
              <a:buFontTx/>
              <a:buNone/>
            </a:pPr>
            <a:endParaRPr lang="en-US" sz="2400" b="1" dirty="0">
              <a:solidFill>
                <a:srgbClr val="CCECFF"/>
              </a:solidFill>
            </a:endParaRPr>
          </a:p>
        </p:txBody>
      </p:sp>
      <p:sp>
        <p:nvSpPr>
          <p:cNvPr id="24579" name="Footer Placeholder 4"/>
          <p:cNvSpPr>
            <a:spLocks noGrp="1"/>
          </p:cNvSpPr>
          <p:nvPr>
            <p:ph type="ftr" sz="quarter" idx="11"/>
          </p:nvPr>
        </p:nvSpPr>
        <p:spPr>
          <a:xfrm>
            <a:off x="3124200" y="5943600"/>
            <a:ext cx="2895600" cy="777875"/>
          </a:xfrm>
          <a:noFill/>
        </p:spPr>
        <p:txBody>
          <a:bodyPr/>
          <a:lstStyle/>
          <a:p>
            <a:r>
              <a:rPr lang="en-US" sz="1100" dirty="0">
                <a:solidFill>
                  <a:srgbClr val="FFFF66"/>
                </a:solidFill>
              </a:rPr>
              <a:t>@ LYLE L. SMITH 2022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FFFF66"/>
                </a:solidFill>
              </a:rPr>
              <a:t>Narrative #1</a:t>
            </a:r>
            <a:br>
              <a:rPr lang="en-US" sz="3200" b="1" dirty="0">
                <a:solidFill>
                  <a:srgbClr val="FFFF66"/>
                </a:solidFill>
              </a:rPr>
            </a:br>
            <a:r>
              <a:rPr lang="en-US" sz="3200" b="1" dirty="0">
                <a:solidFill>
                  <a:srgbClr val="FFFF00"/>
                </a:solidFill>
              </a:rPr>
              <a:t>The Book of Mormon</a:t>
            </a:r>
          </a:p>
        </p:txBody>
      </p:sp>
      <p:sp>
        <p:nvSpPr>
          <p:cNvPr id="3" name="Content Placeholder 2"/>
          <p:cNvSpPr>
            <a:spLocks noGrp="1"/>
          </p:cNvSpPr>
          <p:nvPr>
            <p:ph idx="1"/>
          </p:nvPr>
        </p:nvSpPr>
        <p:spPr>
          <a:xfrm>
            <a:off x="1143000" y="1905001"/>
            <a:ext cx="6629400" cy="3505200"/>
          </a:xfrm>
        </p:spPr>
        <p:txBody>
          <a:bodyPr/>
          <a:lstStyle/>
          <a:p>
            <a:pPr marL="0" indent="0">
              <a:buNone/>
            </a:pPr>
            <a:r>
              <a:rPr lang="en-US" b="1" dirty="0">
                <a:solidFill>
                  <a:srgbClr val="FFFF66"/>
                </a:solidFill>
              </a:rPr>
              <a:t>Chapter 1 of 1Nephi tells an interesting story.  A military commander named Laban has charge of the Brass Plates which contains a religious record of the Jews.</a:t>
            </a:r>
          </a:p>
        </p:txBody>
      </p:sp>
      <p:sp>
        <p:nvSpPr>
          <p:cNvPr id="4" name="Footer Placeholder 3"/>
          <p:cNvSpPr>
            <a:spLocks noGrp="1"/>
          </p:cNvSpPr>
          <p:nvPr>
            <p:ph type="ftr" sz="quarter" idx="11"/>
          </p:nvPr>
        </p:nvSpPr>
        <p:spPr>
          <a:xfrm>
            <a:off x="3124200" y="5638800"/>
            <a:ext cx="2895600" cy="1082675"/>
          </a:xfrm>
        </p:spPr>
        <p:txBody>
          <a:bodyPr/>
          <a:lstStyle/>
          <a:p>
            <a:pPr>
              <a:defRPr/>
            </a:pPr>
            <a:r>
              <a:rPr lang="en-US" sz="1100" dirty="0">
                <a:solidFill>
                  <a:srgbClr val="FFFF66"/>
                </a:solidFill>
              </a:rPr>
              <a:t>@ LYLE L. SMITH 2022</a:t>
            </a:r>
          </a:p>
        </p:txBody>
      </p:sp>
    </p:spTree>
    <p:extLst>
      <p:ext uri="{BB962C8B-B14F-4D97-AF65-F5344CB8AC3E}">
        <p14:creationId xmlns:p14="http://schemas.microsoft.com/office/powerpoint/2010/main" val="3846769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62300" y="5791200"/>
            <a:ext cx="2895600" cy="533400"/>
          </a:xfrm>
        </p:spPr>
        <p:txBody>
          <a:bodyPr/>
          <a:lstStyle/>
          <a:p>
            <a:pPr>
              <a:defRPr/>
            </a:pPr>
            <a:r>
              <a:rPr lang="en-US" sz="1100" dirty="0">
                <a:solidFill>
                  <a:srgbClr val="FFFF00"/>
                </a:solidFill>
              </a:rPr>
              <a:t>@ LYLE L. SMITH 2022</a:t>
            </a:r>
          </a:p>
        </p:txBody>
      </p:sp>
      <p:sp>
        <p:nvSpPr>
          <p:cNvPr id="5" name="Content Placeholder 4"/>
          <p:cNvSpPr>
            <a:spLocks noGrp="1"/>
          </p:cNvSpPr>
          <p:nvPr>
            <p:ph idx="1"/>
          </p:nvPr>
        </p:nvSpPr>
        <p:spPr>
          <a:xfrm>
            <a:off x="914400" y="533400"/>
            <a:ext cx="7543800" cy="4800601"/>
          </a:xfrm>
        </p:spPr>
        <p:txBody>
          <a:bodyPr/>
          <a:lstStyle/>
          <a:p>
            <a:pPr marL="0" lvl="0" indent="0">
              <a:spcBef>
                <a:spcPct val="30000"/>
              </a:spcBef>
              <a:buNone/>
            </a:pPr>
            <a:endParaRPr lang="en-US" sz="1200" kern="1200" dirty="0">
              <a:solidFill>
                <a:srgbClr val="000000"/>
              </a:solidFill>
              <a:latin typeface="Arial" charset="0"/>
            </a:endParaRPr>
          </a:p>
          <a:p>
            <a:endParaRPr lang="en-US" dirty="0"/>
          </a:p>
          <a:p>
            <a:endParaRPr lang="en-US" dirty="0"/>
          </a:p>
          <a:p>
            <a:endParaRPr lang="en-US" dirty="0"/>
          </a:p>
        </p:txBody>
      </p:sp>
      <p:sp>
        <p:nvSpPr>
          <p:cNvPr id="10" name="Rectangle 9"/>
          <p:cNvSpPr/>
          <p:nvPr/>
        </p:nvSpPr>
        <p:spPr>
          <a:xfrm>
            <a:off x="1219200" y="381000"/>
            <a:ext cx="6858000" cy="5595378"/>
          </a:xfrm>
          <a:prstGeom prst="rect">
            <a:avLst/>
          </a:prstGeom>
        </p:spPr>
        <p:txBody>
          <a:bodyPr wrap="square">
            <a:spAutoFit/>
          </a:bodyPr>
          <a:lstStyle/>
          <a:p>
            <a:pPr eaLnBrk="0" hangingPunct="0">
              <a:spcBef>
                <a:spcPct val="30000"/>
              </a:spcBef>
              <a:defRPr/>
            </a:pPr>
            <a:endParaRPr lang="en-US" sz="2800" b="1" dirty="0">
              <a:solidFill>
                <a:srgbClr val="FFFF66"/>
              </a:solidFill>
              <a:latin typeface="+mn-lt"/>
            </a:endParaRPr>
          </a:p>
          <a:p>
            <a:pPr eaLnBrk="0" hangingPunct="0">
              <a:spcBef>
                <a:spcPct val="30000"/>
              </a:spcBef>
              <a:defRPr/>
            </a:pPr>
            <a:r>
              <a:rPr lang="en-US" b="1" dirty="0">
                <a:solidFill>
                  <a:srgbClr val="FFFF66"/>
                </a:solidFill>
                <a:latin typeface="+mn-lt"/>
              </a:rPr>
              <a:t>Because of this story, The Book of Mormon has often been under attack because it says that the Brass Plates were in the possession of Laban, a military commander.  After all, the critics said, the military would not keep  historical/religious records.  And it was further thought that military commanders probably could not even write at 600 BC.</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1143000" y="1066801"/>
            <a:ext cx="6705600" cy="4038600"/>
          </a:xfrm>
        </p:spPr>
        <p:txBody>
          <a:bodyPr/>
          <a:lstStyle/>
          <a:p>
            <a:pPr eaLnBrk="1" hangingPunct="1">
              <a:lnSpc>
                <a:spcPct val="90000"/>
              </a:lnSpc>
              <a:buFontTx/>
              <a:buNone/>
            </a:pPr>
            <a:r>
              <a:rPr lang="en-US" dirty="0"/>
              <a:t>    </a:t>
            </a:r>
            <a:r>
              <a:rPr lang="en-US" b="1" dirty="0">
                <a:solidFill>
                  <a:srgbClr val="FFFF66"/>
                </a:solidFill>
              </a:rPr>
              <a:t>So, when I read the articles in BAR about Arad, the information indicating that military commanders were keeping records at 600 B.C. and before, it caught my attention.</a:t>
            </a:r>
          </a:p>
          <a:p>
            <a:pPr eaLnBrk="1" hangingPunct="1">
              <a:lnSpc>
                <a:spcPct val="90000"/>
              </a:lnSpc>
              <a:buFontTx/>
              <a:buNone/>
            </a:pPr>
            <a:endParaRPr lang="en-US" b="1" dirty="0">
              <a:solidFill>
                <a:srgbClr val="FFFF66"/>
              </a:solidFill>
            </a:endParaRPr>
          </a:p>
          <a:p>
            <a:pPr eaLnBrk="1" hangingPunct="1">
              <a:lnSpc>
                <a:spcPct val="90000"/>
              </a:lnSpc>
              <a:buFontTx/>
              <a:buNone/>
            </a:pPr>
            <a:r>
              <a:rPr lang="en-US" b="1" dirty="0">
                <a:solidFill>
                  <a:srgbClr val="FFFF66"/>
                </a:solidFill>
              </a:rPr>
              <a:t>    Here is the evidence.</a:t>
            </a:r>
          </a:p>
          <a:p>
            <a:pPr algn="r" eaLnBrk="1" hangingPunct="1">
              <a:lnSpc>
                <a:spcPct val="90000"/>
              </a:lnSpc>
              <a:buFontTx/>
              <a:buNone/>
            </a:pPr>
            <a:r>
              <a:rPr lang="en-US" b="1" dirty="0">
                <a:solidFill>
                  <a:srgbClr val="990033"/>
                </a:solidFill>
              </a:rPr>
              <a:t>   </a:t>
            </a:r>
            <a:endParaRPr lang="en-US" sz="2400" b="1" dirty="0">
              <a:solidFill>
                <a:srgbClr val="FFFF66"/>
              </a:solidFill>
            </a:endParaRPr>
          </a:p>
        </p:txBody>
      </p:sp>
      <p:sp>
        <p:nvSpPr>
          <p:cNvPr id="28675" name="Footer Placeholder 4"/>
          <p:cNvSpPr>
            <a:spLocks noGrp="1"/>
          </p:cNvSpPr>
          <p:nvPr>
            <p:ph type="ftr" sz="quarter" idx="11"/>
          </p:nvPr>
        </p:nvSpPr>
        <p:spPr>
          <a:xfrm>
            <a:off x="3124200" y="5592763"/>
            <a:ext cx="2895600" cy="1128712"/>
          </a:xfrm>
          <a:noFill/>
        </p:spPr>
        <p:txBody>
          <a:bodyPr/>
          <a:lstStyle/>
          <a:p>
            <a:r>
              <a:rPr lang="en-US" sz="1100" dirty="0">
                <a:solidFill>
                  <a:srgbClr val="FFFF66"/>
                </a:solidFill>
              </a:rPr>
              <a:t>@ LYLE L. SMITH 2022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1325562"/>
          </a:xfrm>
        </p:spPr>
        <p:txBody>
          <a:bodyPr/>
          <a:lstStyle/>
          <a:p>
            <a:pPr eaLnBrk="1" hangingPunct="1"/>
            <a:r>
              <a:rPr lang="en-US" sz="3200" b="1" dirty="0">
                <a:solidFill>
                  <a:srgbClr val="FFFF66"/>
                </a:solidFill>
              </a:rPr>
              <a:t>Narrative  # 1</a:t>
            </a:r>
            <a:br>
              <a:rPr lang="en-US" sz="3600" b="1" dirty="0">
                <a:solidFill>
                  <a:srgbClr val="FFFF66"/>
                </a:solidFill>
              </a:rPr>
            </a:br>
            <a:r>
              <a:rPr lang="en-US" sz="3200" b="1" dirty="0">
                <a:solidFill>
                  <a:srgbClr val="FFFF66"/>
                </a:solidFill>
              </a:rPr>
              <a:t>Archaeological evidence</a:t>
            </a:r>
          </a:p>
        </p:txBody>
      </p:sp>
      <p:sp>
        <p:nvSpPr>
          <p:cNvPr id="29699" name="Rectangle 3"/>
          <p:cNvSpPr>
            <a:spLocks noGrp="1" noChangeArrowheads="1"/>
          </p:cNvSpPr>
          <p:nvPr>
            <p:ph type="body" idx="1"/>
          </p:nvPr>
        </p:nvSpPr>
        <p:spPr>
          <a:xfrm>
            <a:off x="1066800" y="1600200"/>
            <a:ext cx="7010400" cy="4953000"/>
          </a:xfrm>
        </p:spPr>
        <p:txBody>
          <a:bodyPr/>
          <a:lstStyle/>
          <a:p>
            <a:pPr algn="ctr" eaLnBrk="1" hangingPunct="1">
              <a:buFontTx/>
              <a:buNone/>
            </a:pPr>
            <a:endParaRPr lang="en-US" sz="1600" b="1" dirty="0">
              <a:solidFill>
                <a:srgbClr val="FFFF66"/>
              </a:solidFill>
            </a:endParaRPr>
          </a:p>
          <a:p>
            <a:pPr algn="ctr" eaLnBrk="1" hangingPunct="1">
              <a:buFontTx/>
              <a:buNone/>
            </a:pPr>
            <a:r>
              <a:rPr lang="en-US" b="1" dirty="0">
                <a:solidFill>
                  <a:srgbClr val="FFFF66"/>
                </a:solidFill>
              </a:rPr>
              <a:t>Military Commanders Kept Records</a:t>
            </a:r>
          </a:p>
          <a:p>
            <a:pPr eaLnBrk="1" hangingPunct="1">
              <a:buFontTx/>
              <a:buNone/>
            </a:pPr>
            <a:r>
              <a:rPr lang="en-US" dirty="0">
                <a:solidFill>
                  <a:srgbClr val="FFFF66"/>
                </a:solidFill>
              </a:rPr>
              <a:t>	</a:t>
            </a:r>
            <a:r>
              <a:rPr lang="en-US" b="1" dirty="0">
                <a:solidFill>
                  <a:srgbClr val="FFFF66"/>
                </a:solidFill>
              </a:rPr>
              <a:t>“this archive demonstrates that</a:t>
            </a:r>
            <a:r>
              <a:rPr lang="en-US" b="1" dirty="0">
                <a:solidFill>
                  <a:srgbClr val="990033"/>
                </a:solidFill>
              </a:rPr>
              <a:t> </a:t>
            </a:r>
            <a:r>
              <a:rPr lang="en-US" b="1" dirty="0">
                <a:solidFill>
                  <a:srgbClr val="CCECFF"/>
                </a:solidFill>
              </a:rPr>
              <a:t>…writing was common at administrative and military centers in Judah and Israel” (at and before 600 B.C.).</a:t>
            </a:r>
            <a:r>
              <a:rPr lang="en-US" b="1" dirty="0">
                <a:solidFill>
                  <a:srgbClr val="FF9900"/>
                </a:solidFill>
              </a:rPr>
              <a:t> </a:t>
            </a:r>
          </a:p>
          <a:p>
            <a:pPr algn="r" eaLnBrk="1" hangingPunct="1">
              <a:buFontTx/>
              <a:buNone/>
            </a:pPr>
            <a:r>
              <a:rPr lang="en-US" sz="2400" b="1" dirty="0">
                <a:solidFill>
                  <a:srgbClr val="990033"/>
                </a:solidFill>
              </a:rPr>
              <a:t>	  </a:t>
            </a:r>
            <a:r>
              <a:rPr lang="en-US" sz="2400" b="1" i="1" dirty="0">
                <a:solidFill>
                  <a:srgbClr val="FFFF66"/>
                </a:solidFill>
              </a:rPr>
              <a:t>Biblical Archaeology Review</a:t>
            </a:r>
            <a:r>
              <a:rPr lang="en-US" sz="2400" b="1" dirty="0">
                <a:solidFill>
                  <a:srgbClr val="FFFF66"/>
                </a:solidFill>
              </a:rPr>
              <a:t> (March/April 1987): 38</a:t>
            </a:r>
          </a:p>
          <a:p>
            <a:pPr algn="ctr" eaLnBrk="1" hangingPunct="1">
              <a:buFontTx/>
              <a:buNone/>
            </a:pPr>
            <a:endParaRPr lang="en-US" sz="2400" b="1" dirty="0">
              <a:solidFill>
                <a:srgbClr val="990033"/>
              </a:solidFill>
            </a:endParaRPr>
          </a:p>
        </p:txBody>
      </p:sp>
      <p:sp>
        <p:nvSpPr>
          <p:cNvPr id="29700" name="Footer Placeholder 5"/>
          <p:cNvSpPr>
            <a:spLocks noGrp="1"/>
          </p:cNvSpPr>
          <p:nvPr>
            <p:ph type="ftr" sz="quarter" idx="11"/>
          </p:nvPr>
        </p:nvSpPr>
        <p:spPr>
          <a:xfrm>
            <a:off x="3200400" y="6248400"/>
            <a:ext cx="2895600" cy="334961"/>
          </a:xfrm>
          <a:noFill/>
        </p:spPr>
        <p:txBody>
          <a:bodyPr/>
          <a:lstStyle/>
          <a:p>
            <a:r>
              <a:rPr lang="en-US" sz="1100" dirty="0">
                <a:solidFill>
                  <a:srgbClr val="FFFF66"/>
                </a:solidFill>
              </a:rPr>
              <a:t>@ LYLE L. SMITH 2022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1066800" y="152400"/>
            <a:ext cx="7086600" cy="6477000"/>
          </a:xfrm>
        </p:spPr>
        <p:txBody>
          <a:bodyPr/>
          <a:lstStyle/>
          <a:p>
            <a:pPr eaLnBrk="1" hangingPunct="1">
              <a:lnSpc>
                <a:spcPct val="90000"/>
              </a:lnSpc>
              <a:buFontTx/>
              <a:buNone/>
            </a:pPr>
            <a:r>
              <a:rPr lang="en-US" dirty="0"/>
              <a:t>   </a:t>
            </a:r>
          </a:p>
          <a:p>
            <a:pPr eaLnBrk="1" hangingPunct="1">
              <a:lnSpc>
                <a:spcPct val="90000"/>
              </a:lnSpc>
              <a:buFontTx/>
              <a:buNone/>
            </a:pPr>
            <a:r>
              <a:rPr lang="en-US" sz="3600" b="1" dirty="0">
                <a:solidFill>
                  <a:srgbClr val="FFFF66"/>
                </a:solidFill>
              </a:rPr>
              <a:t>   </a:t>
            </a:r>
          </a:p>
          <a:p>
            <a:pPr eaLnBrk="1" hangingPunct="1">
              <a:lnSpc>
                <a:spcPct val="90000"/>
              </a:lnSpc>
              <a:buFontTx/>
              <a:buNone/>
            </a:pPr>
            <a:r>
              <a:rPr lang="en-US" sz="3600" b="1" dirty="0">
                <a:solidFill>
                  <a:srgbClr val="FFFF66"/>
                </a:solidFill>
              </a:rPr>
              <a:t>   </a:t>
            </a:r>
            <a:r>
              <a:rPr lang="en-US" b="1" dirty="0">
                <a:solidFill>
                  <a:srgbClr val="FFFF66"/>
                </a:solidFill>
              </a:rPr>
              <a:t>Therefore, the evidence from Arad proves that</a:t>
            </a:r>
            <a:r>
              <a:rPr lang="en-US" b="1" dirty="0">
                <a:solidFill>
                  <a:srgbClr val="990033"/>
                </a:solidFill>
              </a:rPr>
              <a:t> </a:t>
            </a:r>
            <a:r>
              <a:rPr lang="en-US" b="1" dirty="0">
                <a:solidFill>
                  <a:srgbClr val="CCECFF"/>
                </a:solidFill>
              </a:rPr>
              <a:t>the narrative in The Book of Mormon,</a:t>
            </a:r>
            <a:r>
              <a:rPr lang="en-US" b="1" dirty="0">
                <a:solidFill>
                  <a:srgbClr val="990033"/>
                </a:solidFill>
              </a:rPr>
              <a:t> </a:t>
            </a:r>
            <a:r>
              <a:rPr lang="en-US" b="1" dirty="0">
                <a:solidFill>
                  <a:srgbClr val="FFFF66"/>
                </a:solidFill>
              </a:rPr>
              <a:t>while not talking about Laban specifically,</a:t>
            </a:r>
            <a:r>
              <a:rPr lang="en-US" b="1" dirty="0">
                <a:solidFill>
                  <a:srgbClr val="990033"/>
                </a:solidFill>
              </a:rPr>
              <a:t> </a:t>
            </a:r>
            <a:r>
              <a:rPr lang="en-US" b="1" dirty="0">
                <a:solidFill>
                  <a:srgbClr val="CCECFF"/>
                </a:solidFill>
              </a:rPr>
              <a:t>preserves correct information by indicating that military commanders kept written records in Judah at 600 B.C.</a:t>
            </a:r>
          </a:p>
          <a:p>
            <a:pPr eaLnBrk="1" hangingPunct="1">
              <a:lnSpc>
                <a:spcPct val="90000"/>
              </a:lnSpc>
              <a:buFontTx/>
              <a:buNone/>
            </a:pPr>
            <a:endParaRPr lang="en-US" b="1" dirty="0">
              <a:solidFill>
                <a:srgbClr val="CCECFF"/>
              </a:solidFill>
            </a:endParaRPr>
          </a:p>
          <a:p>
            <a:pPr eaLnBrk="1" hangingPunct="1">
              <a:lnSpc>
                <a:spcPct val="90000"/>
              </a:lnSpc>
              <a:buFontTx/>
              <a:buNone/>
            </a:pPr>
            <a:r>
              <a:rPr lang="en-US" b="1" dirty="0">
                <a:solidFill>
                  <a:srgbClr val="990033"/>
                </a:solidFill>
              </a:rPr>
              <a:t>    </a:t>
            </a:r>
            <a:r>
              <a:rPr lang="en-US" b="1" dirty="0">
                <a:solidFill>
                  <a:srgbClr val="FFFF66"/>
                </a:solidFill>
              </a:rPr>
              <a:t>Yes, The Book of Mormon is culturally correct in this narrative.</a:t>
            </a:r>
          </a:p>
          <a:p>
            <a:pPr algn="r" eaLnBrk="1" hangingPunct="1">
              <a:lnSpc>
                <a:spcPct val="90000"/>
              </a:lnSpc>
              <a:buFontTx/>
              <a:buNone/>
            </a:pPr>
            <a:r>
              <a:rPr lang="en-US" dirty="0">
                <a:solidFill>
                  <a:srgbClr val="FFFF66"/>
                </a:solidFill>
              </a:rPr>
              <a:t>   </a:t>
            </a:r>
            <a:endParaRPr lang="en-US" sz="2400" b="1" dirty="0">
              <a:solidFill>
                <a:srgbClr val="FFFF66"/>
              </a:solidFill>
            </a:endParaRPr>
          </a:p>
        </p:txBody>
      </p:sp>
      <p:sp>
        <p:nvSpPr>
          <p:cNvPr id="30723" name="Footer Placeholder 4"/>
          <p:cNvSpPr>
            <a:spLocks noGrp="1"/>
          </p:cNvSpPr>
          <p:nvPr>
            <p:ph type="ftr" sz="quarter" idx="11"/>
          </p:nvPr>
        </p:nvSpPr>
        <p:spPr>
          <a:xfrm>
            <a:off x="3124200" y="6248400"/>
            <a:ext cx="2895600" cy="473075"/>
          </a:xfrm>
          <a:noFill/>
        </p:spPr>
        <p:txBody>
          <a:bodyPr/>
          <a:lstStyle/>
          <a:p>
            <a:r>
              <a:rPr lang="en-US" dirty="0">
                <a:solidFill>
                  <a:srgbClr val="FFFF66"/>
                </a:solidFill>
              </a:rPr>
              <a:t>@ LYLE L. SMITH 2022</a:t>
            </a:r>
            <a:endParaRPr lang="en-US" sz="1100" dirty="0">
              <a:solidFill>
                <a:srgbClr val="FFFF6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0"/>
            <a:ext cx="8229600" cy="1143000"/>
          </a:xfrm>
        </p:spPr>
        <p:txBody>
          <a:bodyPr/>
          <a:lstStyle/>
          <a:p>
            <a:pPr eaLnBrk="1" hangingPunct="1"/>
            <a:r>
              <a:rPr lang="en-US" sz="3200" b="1" dirty="0">
                <a:solidFill>
                  <a:srgbClr val="FFFF00"/>
                </a:solidFill>
              </a:rPr>
              <a:t>Narrative # 2</a:t>
            </a:r>
            <a:br>
              <a:rPr lang="en-US" sz="3200" b="1" dirty="0">
                <a:solidFill>
                  <a:srgbClr val="FFFF00"/>
                </a:solidFill>
              </a:rPr>
            </a:br>
            <a:r>
              <a:rPr lang="en-US" sz="3200" b="1" dirty="0">
                <a:solidFill>
                  <a:srgbClr val="FFFF00"/>
                </a:solidFill>
              </a:rPr>
              <a:t>The Book of Mormon </a:t>
            </a:r>
          </a:p>
        </p:txBody>
      </p:sp>
      <p:sp>
        <p:nvSpPr>
          <p:cNvPr id="31747" name="Rectangle 3"/>
          <p:cNvSpPr>
            <a:spLocks noGrp="1" noChangeArrowheads="1"/>
          </p:cNvSpPr>
          <p:nvPr>
            <p:ph type="body" idx="1"/>
          </p:nvPr>
        </p:nvSpPr>
        <p:spPr>
          <a:xfrm>
            <a:off x="477625" y="1146142"/>
            <a:ext cx="7848600" cy="4343400"/>
          </a:xfrm>
        </p:spPr>
        <p:txBody>
          <a:bodyPr/>
          <a:lstStyle/>
          <a:p>
            <a:pPr eaLnBrk="1" hangingPunct="1">
              <a:buFontTx/>
              <a:buNone/>
            </a:pPr>
            <a:r>
              <a:rPr lang="en-US" dirty="0"/>
              <a:t>    </a:t>
            </a:r>
            <a:r>
              <a:rPr lang="en-US" b="1" dirty="0">
                <a:solidFill>
                  <a:srgbClr val="FFFF66"/>
                </a:solidFill>
              </a:rPr>
              <a:t>2 Nephi, chapter 4 indicates that Nephi built a temple outside Jerusalem shortly after arriving in the Promised Land. Until this dig at Arad, we had no archaeological evidence,</a:t>
            </a:r>
            <a:r>
              <a:rPr lang="en-US" b="1" dirty="0">
                <a:solidFill>
                  <a:srgbClr val="990033"/>
                </a:solidFill>
              </a:rPr>
              <a:t> </a:t>
            </a:r>
            <a:r>
              <a:rPr lang="en-US" b="1" dirty="0">
                <a:solidFill>
                  <a:srgbClr val="CCECFF"/>
                </a:solidFill>
              </a:rPr>
              <a:t>(and only Book of Mormon supporters believed)</a:t>
            </a:r>
            <a:r>
              <a:rPr lang="en-US" b="1" dirty="0">
                <a:solidFill>
                  <a:srgbClr val="FFFF66"/>
                </a:solidFill>
              </a:rPr>
              <a:t>, that the Jews built temples </a:t>
            </a:r>
            <a:r>
              <a:rPr lang="en-US" b="1" u="sng" dirty="0">
                <a:solidFill>
                  <a:srgbClr val="FFFF66"/>
                </a:solidFill>
              </a:rPr>
              <a:t>outside of Jerusalem </a:t>
            </a:r>
            <a:r>
              <a:rPr lang="en-US" b="1" dirty="0">
                <a:solidFill>
                  <a:srgbClr val="FFFF66"/>
                </a:solidFill>
              </a:rPr>
              <a:t>in this era, </a:t>
            </a:r>
            <a:r>
              <a:rPr lang="en-US" b="1" dirty="0" err="1">
                <a:solidFill>
                  <a:srgbClr val="FFFF66"/>
                </a:solidFill>
              </a:rPr>
              <a:t>ie</a:t>
            </a:r>
            <a:r>
              <a:rPr lang="en-US" b="1" dirty="0">
                <a:solidFill>
                  <a:srgbClr val="FFFF66"/>
                </a:solidFill>
              </a:rPr>
              <a:t>. that were before 600  B.C.. </a:t>
            </a:r>
          </a:p>
          <a:p>
            <a:pPr eaLnBrk="1" hangingPunct="1">
              <a:buFontTx/>
              <a:buNone/>
            </a:pPr>
            <a:r>
              <a:rPr lang="en-US" b="1" dirty="0">
                <a:solidFill>
                  <a:srgbClr val="FFFF66"/>
                </a:solidFill>
              </a:rPr>
              <a:t>        Before looking at the evidence, let’s look at Jerusalem and then a replica of the temple in Jerusalem.</a:t>
            </a:r>
          </a:p>
        </p:txBody>
      </p:sp>
      <p:sp>
        <p:nvSpPr>
          <p:cNvPr id="31748" name="Footer Placeholder 5"/>
          <p:cNvSpPr>
            <a:spLocks noGrp="1"/>
          </p:cNvSpPr>
          <p:nvPr>
            <p:ph type="ftr" sz="quarter" idx="11"/>
          </p:nvPr>
        </p:nvSpPr>
        <p:spPr>
          <a:xfrm>
            <a:off x="3124200" y="5867400"/>
            <a:ext cx="2895600" cy="854075"/>
          </a:xfrm>
          <a:noFill/>
        </p:spPr>
        <p:txBody>
          <a:bodyPr/>
          <a:lstStyle/>
          <a:p>
            <a:r>
              <a:rPr lang="en-US" sz="1100" dirty="0">
                <a:solidFill>
                  <a:srgbClr val="FFFF66"/>
                </a:solidFill>
              </a:rPr>
              <a:t>@ LYLE L. SMITH 2022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oter Placeholder 4"/>
          <p:cNvSpPr>
            <a:spLocks noGrp="1"/>
          </p:cNvSpPr>
          <p:nvPr>
            <p:ph type="ftr" sz="quarter" idx="11"/>
          </p:nvPr>
        </p:nvSpPr>
        <p:spPr>
          <a:noFill/>
        </p:spPr>
        <p:txBody>
          <a:bodyPr/>
          <a:lstStyle/>
          <a:p>
            <a:r>
              <a:rPr lang="en-US"/>
              <a:t>@ LYLE L. SMITH 2022</a:t>
            </a:r>
            <a:endParaRPr lang="en-US" dirty="0"/>
          </a:p>
        </p:txBody>
      </p:sp>
      <p:pic>
        <p:nvPicPr>
          <p:cNvPr id="6146" name="Picture 4"/>
          <p:cNvPicPr>
            <a:picLocks noGrp="1" noChangeAspect="1" noChangeArrowheads="1"/>
          </p:cNvPicPr>
          <p:nvPr>
            <p:ph type="subTitle" idx="4294967295"/>
          </p:nvPr>
        </p:nvPicPr>
        <p:blipFill>
          <a:blip r:embed="rId2" cstate="email">
            <a:extLst>
              <a:ext uri="{28A0092B-C50C-407E-A947-70E740481C1C}">
                <a14:useLocalDpi xmlns:a14="http://schemas.microsoft.com/office/drawing/2010/main"/>
              </a:ext>
            </a:extLst>
          </a:blip>
          <a:stretch>
            <a:fillRect/>
          </a:stretch>
        </p:blipFill>
        <p:spPr>
          <a:xfrm>
            <a:off x="2286000" y="0"/>
            <a:ext cx="4800600" cy="6858000"/>
          </a:xfrm>
          <a:noFill/>
        </p:spPr>
      </p:pic>
      <p:sp>
        <p:nvSpPr>
          <p:cNvPr id="6" name="TextBox 5"/>
          <p:cNvSpPr txBox="1"/>
          <p:nvPr/>
        </p:nvSpPr>
        <p:spPr>
          <a:xfrm>
            <a:off x="2362200" y="4648200"/>
            <a:ext cx="4572000" cy="1938992"/>
          </a:xfrm>
          <a:prstGeom prst="rect">
            <a:avLst/>
          </a:prstGeom>
          <a:noFill/>
        </p:spPr>
        <p:txBody>
          <a:bodyPr wrap="square" rtlCol="0">
            <a:spAutoFit/>
          </a:bodyPr>
          <a:lstStyle/>
          <a:p>
            <a:pPr algn="ctr"/>
            <a:r>
              <a:rPr lang="en-US" sz="2000" b="1" dirty="0">
                <a:solidFill>
                  <a:schemeClr val="accent2">
                    <a:lumMod val="50000"/>
                  </a:schemeClr>
                </a:solidFill>
              </a:rPr>
              <a:t>And I saw another angel fly in the midst of heaven, having the everlasting gospel to preach unto them that dwell on the earth, to every nation, and kindred, and tongue and people.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2771" name="Rectangle 6"/>
          <p:cNvSpPr>
            <a:spLocks noGrp="1" noChangeArrowheads="1"/>
          </p:cNvSpPr>
          <p:nvPr>
            <p:ph idx="1"/>
          </p:nvPr>
        </p:nvSpPr>
        <p:spPr>
          <a:xfrm>
            <a:off x="0" y="0"/>
            <a:ext cx="9144000" cy="6858000"/>
          </a:xfrm>
        </p:spPr>
        <p:txBody>
          <a:bodyPr/>
          <a:lstStyle/>
          <a:p>
            <a:pPr eaLnBrk="1" hangingPunct="1">
              <a:lnSpc>
                <a:spcPct val="80000"/>
              </a:lnSpc>
            </a:pPr>
            <a:endParaRPr lang="en-US" sz="2400" b="1" dirty="0">
              <a:solidFill>
                <a:srgbClr val="FFFF66"/>
              </a:solidFill>
            </a:endParaRPr>
          </a:p>
          <a:p>
            <a:pPr marL="0" indent="0" algn="ctr" eaLnBrk="1" hangingPunct="1">
              <a:lnSpc>
                <a:spcPct val="80000"/>
              </a:lnSpc>
              <a:buNone/>
            </a:pPr>
            <a:r>
              <a:rPr lang="en-US" sz="2400" b="1" dirty="0">
                <a:solidFill>
                  <a:srgbClr val="FFFF66"/>
                </a:solidFill>
              </a:rPr>
              <a:t>Today the Dome of the Rock sits on the Temple Mount.</a:t>
            </a:r>
          </a:p>
        </p:txBody>
      </p:sp>
      <p:sp>
        <p:nvSpPr>
          <p:cNvPr id="2" name="Footer Placeholder 1"/>
          <p:cNvSpPr>
            <a:spLocks noGrp="1"/>
          </p:cNvSpPr>
          <p:nvPr>
            <p:ph type="ftr" sz="quarter" idx="11"/>
          </p:nvPr>
        </p:nvSpPr>
        <p:spPr/>
        <p:txBody>
          <a:bodyPr/>
          <a:lstStyle/>
          <a:p>
            <a:pPr>
              <a:defRPr/>
            </a:pPr>
            <a:r>
              <a:rPr lang="en-US" dirty="0">
                <a:solidFill>
                  <a:srgbClr val="FFFF66"/>
                </a:solidFill>
              </a:rPr>
              <a:t>@ LYLE L. SMITH 2022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09600"/>
            <a:ext cx="9144000" cy="6248400"/>
          </a:xfrm>
          <a:prstGeom prst="rect">
            <a:avLst/>
          </a:prstGeom>
          <a:noFill/>
          <a:ln w="9525">
            <a:noFill/>
            <a:miter lim="800000"/>
            <a:headEnd/>
            <a:tailEnd/>
          </a:ln>
        </p:spPr>
      </p:pic>
      <p:sp>
        <p:nvSpPr>
          <p:cNvPr id="4" name="Title 3"/>
          <p:cNvSpPr>
            <a:spLocks noGrp="1"/>
          </p:cNvSpPr>
          <p:nvPr>
            <p:ph type="title"/>
          </p:nvPr>
        </p:nvSpPr>
        <p:spPr>
          <a:xfrm>
            <a:off x="381000" y="0"/>
            <a:ext cx="8229600" cy="533400"/>
          </a:xfrm>
        </p:spPr>
        <p:txBody>
          <a:bodyPr/>
          <a:lstStyle/>
          <a:p>
            <a:r>
              <a:rPr lang="en-US" sz="2400" b="1" dirty="0">
                <a:solidFill>
                  <a:srgbClr val="FFFF00"/>
                </a:solidFill>
              </a:rPr>
              <a:t>In the replica the buildings are about two feet high</a:t>
            </a:r>
            <a:r>
              <a:rPr lang="en-US" b="1" dirty="0">
                <a:solidFill>
                  <a:srgbClr val="FFFF00"/>
                </a:solidFill>
              </a:rPr>
              <a:t>.</a:t>
            </a:r>
          </a:p>
        </p:txBody>
      </p:sp>
      <p:sp>
        <p:nvSpPr>
          <p:cNvPr id="34819" name="Footer Placeholder 4"/>
          <p:cNvSpPr>
            <a:spLocks noGrp="1"/>
          </p:cNvSpPr>
          <p:nvPr>
            <p:ph type="ftr" sz="quarter" idx="11"/>
          </p:nvPr>
        </p:nvSpPr>
        <p:spPr>
          <a:noFill/>
        </p:spPr>
        <p:txBody>
          <a:bodyPr/>
          <a:lstStyle/>
          <a:p>
            <a:r>
              <a:rPr lang="en-US" b="1" dirty="0">
                <a:solidFill>
                  <a:srgbClr val="FFFF66"/>
                </a:solidFill>
              </a:rPr>
              <a:t>@ LYLE L. SMITH 2022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0" y="0"/>
            <a:ext cx="5562600" cy="6858000"/>
          </a:xfrm>
          <a:prstGeom prst="rect">
            <a:avLst/>
          </a:prstGeom>
          <a:noFill/>
          <a:ln w="9525">
            <a:noFill/>
            <a:miter lim="800000"/>
            <a:headEnd/>
            <a:tailEnd/>
          </a:ln>
        </p:spPr>
      </p:pic>
      <p:sp>
        <p:nvSpPr>
          <p:cNvPr id="5" name="Content Placeholder 4"/>
          <p:cNvSpPr>
            <a:spLocks noGrp="1"/>
          </p:cNvSpPr>
          <p:nvPr>
            <p:ph idx="1"/>
          </p:nvPr>
        </p:nvSpPr>
        <p:spPr/>
        <p:txBody>
          <a:bodyPr/>
          <a:lstStyle/>
          <a:p>
            <a:endParaRPr lang="en-US" dirty="0"/>
          </a:p>
        </p:txBody>
      </p:sp>
      <p:sp>
        <p:nvSpPr>
          <p:cNvPr id="6" name="Text Placeholder 5"/>
          <p:cNvSpPr>
            <a:spLocks noGrp="1"/>
          </p:cNvSpPr>
          <p:nvPr>
            <p:ph type="body" sz="half" idx="2"/>
          </p:nvPr>
        </p:nvSpPr>
        <p:spPr>
          <a:xfrm>
            <a:off x="304799" y="1066800"/>
            <a:ext cx="3048001" cy="5486400"/>
          </a:xfrm>
        </p:spPr>
        <p:txBody>
          <a:bodyPr/>
          <a:lstStyle/>
          <a:p>
            <a:pPr algn="ctr"/>
            <a:r>
              <a:rPr lang="en-US" sz="2400" b="1" dirty="0">
                <a:solidFill>
                  <a:srgbClr val="FFFF66"/>
                </a:solidFill>
              </a:rPr>
              <a:t>This is a picture of the model city that shows what the temple might have looked like.  The Old Testament has a lot of information about the temple.</a:t>
            </a:r>
          </a:p>
        </p:txBody>
      </p:sp>
      <p:sp>
        <p:nvSpPr>
          <p:cNvPr id="35843" name="Footer Placeholder 4"/>
          <p:cNvSpPr>
            <a:spLocks noGrp="1"/>
          </p:cNvSpPr>
          <p:nvPr>
            <p:ph type="ftr" sz="quarter" idx="11"/>
          </p:nvPr>
        </p:nvSpPr>
        <p:spPr>
          <a:noFill/>
        </p:spPr>
        <p:txBody>
          <a:bodyPr/>
          <a:lstStyle/>
          <a:p>
            <a:r>
              <a:rPr lang="en-US" dirty="0">
                <a:solidFill>
                  <a:srgbClr val="FFFF66"/>
                </a:solidFill>
              </a:rPr>
              <a:t>@ LYLE L. SMITH 2022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52400"/>
            <a:ext cx="8229600" cy="1143000"/>
          </a:xfrm>
        </p:spPr>
        <p:txBody>
          <a:bodyPr/>
          <a:lstStyle/>
          <a:p>
            <a:pPr eaLnBrk="1" hangingPunct="1"/>
            <a:r>
              <a:rPr lang="en-US" sz="3200" b="1" dirty="0">
                <a:solidFill>
                  <a:srgbClr val="FFFF00"/>
                </a:solidFill>
              </a:rPr>
              <a:t>Narrative  # 2</a:t>
            </a:r>
            <a:br>
              <a:rPr lang="en-US" sz="3200" b="1" dirty="0">
                <a:solidFill>
                  <a:srgbClr val="FFFF00"/>
                </a:solidFill>
              </a:rPr>
            </a:br>
            <a:r>
              <a:rPr lang="en-US" sz="3200" b="1" dirty="0">
                <a:solidFill>
                  <a:srgbClr val="FFFF00"/>
                </a:solidFill>
              </a:rPr>
              <a:t>Archaeological evidence</a:t>
            </a:r>
          </a:p>
        </p:txBody>
      </p:sp>
      <p:sp>
        <p:nvSpPr>
          <p:cNvPr id="36867" name="Rectangle 3"/>
          <p:cNvSpPr>
            <a:spLocks noGrp="1" noChangeArrowheads="1"/>
          </p:cNvSpPr>
          <p:nvPr>
            <p:ph type="body" idx="1"/>
          </p:nvPr>
        </p:nvSpPr>
        <p:spPr>
          <a:xfrm>
            <a:off x="762000" y="1066800"/>
            <a:ext cx="7391400" cy="4343400"/>
          </a:xfrm>
        </p:spPr>
        <p:txBody>
          <a:bodyPr/>
          <a:lstStyle/>
          <a:p>
            <a:pPr algn="ctr" eaLnBrk="1" hangingPunct="1">
              <a:buFontTx/>
              <a:buNone/>
            </a:pPr>
            <a:r>
              <a:rPr lang="en-US" sz="2800" b="1" dirty="0">
                <a:solidFill>
                  <a:srgbClr val="990033"/>
                </a:solidFill>
              </a:rPr>
              <a:t>	</a:t>
            </a:r>
          </a:p>
          <a:p>
            <a:pPr algn="ctr" eaLnBrk="1" hangingPunct="1">
              <a:buFontTx/>
              <a:buNone/>
            </a:pPr>
            <a:r>
              <a:rPr lang="en-US" b="1" dirty="0">
                <a:solidFill>
                  <a:srgbClr val="FFFF66"/>
                </a:solidFill>
              </a:rPr>
              <a:t>Unexpected Temple Unearthed</a:t>
            </a:r>
          </a:p>
          <a:p>
            <a:pPr eaLnBrk="1" hangingPunct="1">
              <a:buFontTx/>
              <a:buNone/>
            </a:pPr>
            <a:r>
              <a:rPr lang="en-US" b="1" dirty="0">
                <a:solidFill>
                  <a:srgbClr val="FFFF66"/>
                </a:solidFill>
              </a:rPr>
              <a:t>	“A unique Israelite temple dedicated to Yahweh—the only temple dedicated to the Hebrew God, ever found in an archaeological excavation.”   </a:t>
            </a:r>
          </a:p>
          <a:p>
            <a:pPr algn="r" eaLnBrk="1" hangingPunct="1">
              <a:buFontTx/>
              <a:buNone/>
            </a:pPr>
            <a:r>
              <a:rPr lang="en-US" b="1" dirty="0">
                <a:solidFill>
                  <a:srgbClr val="FFFF66"/>
                </a:solidFill>
              </a:rPr>
              <a:t>	</a:t>
            </a:r>
            <a:r>
              <a:rPr lang="en-US" b="1" i="1" dirty="0">
                <a:solidFill>
                  <a:srgbClr val="FFFF66"/>
                </a:solidFill>
              </a:rPr>
              <a:t>Biblical Archaeology Review</a:t>
            </a:r>
            <a:r>
              <a:rPr lang="en-US" b="1" dirty="0">
                <a:solidFill>
                  <a:srgbClr val="FFFF66"/>
                </a:solidFill>
              </a:rPr>
              <a:t> (March/April 1987): 28</a:t>
            </a:r>
          </a:p>
        </p:txBody>
      </p:sp>
      <p:sp>
        <p:nvSpPr>
          <p:cNvPr id="36868" name="Footer Placeholder 5"/>
          <p:cNvSpPr>
            <a:spLocks noGrp="1"/>
          </p:cNvSpPr>
          <p:nvPr>
            <p:ph type="ftr" sz="quarter" idx="11"/>
          </p:nvPr>
        </p:nvSpPr>
        <p:spPr>
          <a:xfrm>
            <a:off x="3124200" y="6019800"/>
            <a:ext cx="2895600" cy="701675"/>
          </a:xfrm>
          <a:noFill/>
        </p:spPr>
        <p:txBody>
          <a:bodyPr/>
          <a:lstStyle/>
          <a:p>
            <a:r>
              <a:rPr lang="en-US" sz="1100" dirty="0">
                <a:solidFill>
                  <a:srgbClr val="FFFF66"/>
                </a:solidFill>
              </a:rPr>
              <a:t>@ LYLE L. SMITH 2022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91" name="Line 4"/>
          <p:cNvSpPr>
            <a:spLocks noChangeShapeType="1"/>
          </p:cNvSpPr>
          <p:nvPr/>
        </p:nvSpPr>
        <p:spPr bwMode="auto">
          <a:xfrm flipH="1" flipV="1">
            <a:off x="2971800" y="2438400"/>
            <a:ext cx="152400" cy="1981200"/>
          </a:xfrm>
          <a:prstGeom prst="line">
            <a:avLst/>
          </a:prstGeom>
          <a:noFill/>
          <a:ln w="9525">
            <a:solidFill>
              <a:schemeClr val="tx1"/>
            </a:solidFill>
            <a:round/>
            <a:headEnd/>
            <a:tailEnd type="triangle" w="med" len="med"/>
          </a:ln>
        </p:spPr>
        <p:txBody>
          <a:bodyPr/>
          <a:lstStyle/>
          <a:p>
            <a:endParaRPr lang="en-US" dirty="0"/>
          </a:p>
        </p:txBody>
      </p:sp>
      <p:sp>
        <p:nvSpPr>
          <p:cNvPr id="4" name="Footer Placeholder 3"/>
          <p:cNvSpPr>
            <a:spLocks noGrp="1"/>
          </p:cNvSpPr>
          <p:nvPr>
            <p:ph type="ftr" sz="quarter" idx="11"/>
          </p:nvPr>
        </p:nvSpPr>
        <p:spPr/>
        <p:txBody>
          <a:bodyPr/>
          <a:lstStyle/>
          <a:p>
            <a:pPr>
              <a:defRPr/>
            </a:pPr>
            <a:r>
              <a:rPr lang="en-US" b="1" dirty="0">
                <a:solidFill>
                  <a:srgbClr val="FFFF66"/>
                </a:solidFill>
              </a:rPr>
              <a:t>@ LYLE L. SMITH 2022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a:t>@ LYLE L. SMITH 2022</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944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a:t>@ LYLE L. SMITH 2022</a:t>
            </a: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36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1558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a:t>@ LYLE L. SMITH 2022</a:t>
            </a:r>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38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0923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a:t>@ LYLE L. SMITH 2022</a:t>
            </a: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1438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2338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838200" y="990601"/>
            <a:ext cx="7543800" cy="4114800"/>
          </a:xfrm>
        </p:spPr>
        <p:txBody>
          <a:bodyPr/>
          <a:lstStyle/>
          <a:p>
            <a:pPr eaLnBrk="1" hangingPunct="1">
              <a:buFontTx/>
              <a:buNone/>
            </a:pPr>
            <a:r>
              <a:rPr lang="en-US" sz="3600" dirty="0">
                <a:solidFill>
                  <a:srgbClr val="FFFF66"/>
                </a:solidFill>
              </a:rPr>
              <a:t>   </a:t>
            </a:r>
            <a:r>
              <a:rPr lang="en-US" b="1" dirty="0">
                <a:solidFill>
                  <a:srgbClr val="FFFF66"/>
                </a:solidFill>
              </a:rPr>
              <a:t>Once again we see that The Book of Mormon preserves correct information about Judah at the time it was supposed to have occurred, in that the Jews had built at least one temple outside Jerusalem at and before the time of Lehi.</a:t>
            </a:r>
          </a:p>
          <a:p>
            <a:pPr algn="r" eaLnBrk="1" hangingPunct="1">
              <a:buFontTx/>
              <a:buNone/>
            </a:pPr>
            <a:r>
              <a:rPr lang="en-US" dirty="0">
                <a:solidFill>
                  <a:srgbClr val="990033"/>
                </a:solidFill>
              </a:rPr>
              <a:t>   </a:t>
            </a:r>
            <a:endParaRPr lang="en-US" sz="2400" b="1" dirty="0">
              <a:solidFill>
                <a:srgbClr val="FFFF66"/>
              </a:solidFill>
            </a:endParaRPr>
          </a:p>
        </p:txBody>
      </p:sp>
      <p:sp>
        <p:nvSpPr>
          <p:cNvPr id="38915" name="Footer Placeholder 4"/>
          <p:cNvSpPr>
            <a:spLocks noGrp="1"/>
          </p:cNvSpPr>
          <p:nvPr>
            <p:ph type="ftr" sz="quarter" idx="11"/>
          </p:nvPr>
        </p:nvSpPr>
        <p:spPr>
          <a:xfrm>
            <a:off x="3124200" y="5791200"/>
            <a:ext cx="2895600" cy="930275"/>
          </a:xfrm>
          <a:noFill/>
        </p:spPr>
        <p:txBody>
          <a:bodyPr/>
          <a:lstStyle/>
          <a:p>
            <a:r>
              <a:rPr lang="en-US" sz="1100" dirty="0">
                <a:solidFill>
                  <a:srgbClr val="FFFF66"/>
                </a:solidFill>
              </a:rPr>
              <a:t>@ LYLE L. SMITH 2022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ANGEL GIVES JOSEPH -PLATES"/>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a:stretch>
            <a:fillRect/>
          </a:stretch>
        </p:blipFill>
        <p:spPr>
          <a:xfrm>
            <a:off x="1966913" y="0"/>
            <a:ext cx="5043487" cy="6858000"/>
          </a:xfrm>
          <a:noFill/>
        </p:spPr>
      </p:pic>
      <p:sp>
        <p:nvSpPr>
          <p:cNvPr id="7171" name="Footer Placeholder 4"/>
          <p:cNvSpPr>
            <a:spLocks noGrp="1"/>
          </p:cNvSpPr>
          <p:nvPr>
            <p:ph type="ftr" sz="quarter" idx="11"/>
          </p:nvPr>
        </p:nvSpPr>
        <p:spPr>
          <a:noFill/>
        </p:spPr>
        <p:txBody>
          <a:bodyPr/>
          <a:lstStyle/>
          <a:p>
            <a:r>
              <a:rPr lang="en-US" sz="1100">
                <a:solidFill>
                  <a:srgbClr val="FFFF00"/>
                </a:solidFill>
              </a:rPr>
              <a:t>@ LYLE L. SMITH 2022</a:t>
            </a:r>
            <a:endParaRPr lang="en-US" sz="1100" dirty="0">
              <a:solidFill>
                <a:srgbClr val="FFFF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838200" y="533400"/>
            <a:ext cx="7391400" cy="6324600"/>
          </a:xfrm>
        </p:spPr>
        <p:txBody>
          <a:bodyPr/>
          <a:lstStyle/>
          <a:p>
            <a:pPr eaLnBrk="1" hangingPunct="1">
              <a:buFontTx/>
              <a:buNone/>
            </a:pPr>
            <a:r>
              <a:rPr lang="en-US" dirty="0">
                <a:solidFill>
                  <a:srgbClr val="FFFF66"/>
                </a:solidFill>
              </a:rPr>
              <a:t>    </a:t>
            </a:r>
            <a:r>
              <a:rPr lang="en-US" b="1" dirty="0">
                <a:solidFill>
                  <a:srgbClr val="FFFF66"/>
                </a:solidFill>
              </a:rPr>
              <a:t>Do we have any evidence in Mesoamerica, in the area we believe Book of Mormon people lived, to support such a view?</a:t>
            </a:r>
          </a:p>
          <a:p>
            <a:pPr eaLnBrk="1" hangingPunct="1"/>
            <a:endParaRPr lang="en-US" b="1" dirty="0">
              <a:solidFill>
                <a:srgbClr val="FFFF66"/>
              </a:solidFill>
            </a:endParaRPr>
          </a:p>
          <a:p>
            <a:pPr eaLnBrk="1" hangingPunct="1">
              <a:buFontTx/>
              <a:buNone/>
            </a:pPr>
            <a:r>
              <a:rPr lang="en-US" b="1" dirty="0">
                <a:solidFill>
                  <a:srgbClr val="FFFF66"/>
                </a:solidFill>
              </a:rPr>
              <a:t>    One way is to compare floor plans of Solomon’s Temple with temples in Mesoamerica.</a:t>
            </a:r>
          </a:p>
          <a:p>
            <a:pPr algn="r" eaLnBrk="1" hangingPunct="1">
              <a:buFontTx/>
              <a:buNone/>
            </a:pPr>
            <a:r>
              <a:rPr lang="en-US" dirty="0">
                <a:solidFill>
                  <a:srgbClr val="FFFF66"/>
                </a:solidFill>
              </a:rPr>
              <a:t>   </a:t>
            </a:r>
            <a:endParaRPr lang="en-US" sz="2400" b="1" dirty="0">
              <a:solidFill>
                <a:srgbClr val="FFFF66"/>
              </a:solidFill>
            </a:endParaRPr>
          </a:p>
        </p:txBody>
      </p:sp>
      <p:sp>
        <p:nvSpPr>
          <p:cNvPr id="39939" name="Footer Placeholder 4"/>
          <p:cNvSpPr>
            <a:spLocks noGrp="1"/>
          </p:cNvSpPr>
          <p:nvPr>
            <p:ph type="ftr" sz="quarter" idx="11"/>
          </p:nvPr>
        </p:nvSpPr>
        <p:spPr>
          <a:xfrm>
            <a:off x="3200400" y="5638800"/>
            <a:ext cx="2895600" cy="930275"/>
          </a:xfrm>
          <a:noFill/>
        </p:spPr>
        <p:txBody>
          <a:bodyPr/>
          <a:lstStyle/>
          <a:p>
            <a:r>
              <a:rPr lang="en-US" sz="1100" dirty="0">
                <a:solidFill>
                  <a:srgbClr val="FFFF66"/>
                </a:solidFill>
              </a:rPr>
              <a:t>@ LYLE L. SMITH 2022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1C9AA1-9E3E-4B5D-B3F1-0225F2050DF7}"/>
              </a:ext>
            </a:extLst>
          </p:cNvPr>
          <p:cNvSpPr>
            <a:spLocks noGrp="1"/>
          </p:cNvSpPr>
          <p:nvPr>
            <p:ph type="ftr" sz="quarter" idx="11"/>
          </p:nvPr>
        </p:nvSpPr>
        <p:spPr/>
        <p:txBody>
          <a:bodyPr/>
          <a:lstStyle/>
          <a:p>
            <a:pPr defTabSz="685800">
              <a:defRPr/>
            </a:pPr>
            <a:r>
              <a:rPr lang="en-US"/>
              <a:t>© 2022 Lyle and Sherrie Smith </a:t>
            </a:r>
            <a:endParaRPr lang="en-US" dirty="0"/>
          </a:p>
        </p:txBody>
      </p:sp>
      <p:pic>
        <p:nvPicPr>
          <p:cNvPr id="4" name="Picture 3" descr="Map&#10;&#10;Description automatically generated">
            <a:extLst>
              <a:ext uri="{FF2B5EF4-FFF2-40B4-BE49-F238E27FC236}">
                <a16:creationId xmlns:a16="http://schemas.microsoft.com/office/drawing/2014/main" id="{16D36BB2-2A2A-452C-AFB9-2DC0237BA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13" y="136525"/>
            <a:ext cx="8855981" cy="6108700"/>
          </a:xfrm>
          <a:prstGeom prst="rect">
            <a:avLst/>
          </a:prstGeom>
        </p:spPr>
      </p:pic>
    </p:spTree>
    <p:extLst>
      <p:ext uri="{BB962C8B-B14F-4D97-AF65-F5344CB8AC3E}">
        <p14:creationId xmlns:p14="http://schemas.microsoft.com/office/powerpoint/2010/main" val="2533441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6600" y="0"/>
            <a:ext cx="5364163" cy="6248401"/>
          </a:xfrm>
          <a:prstGeom prst="rect">
            <a:avLst/>
          </a:prstGeom>
          <a:noFill/>
          <a:ln w="9525">
            <a:noFill/>
            <a:miter lim="800000"/>
            <a:headEnd/>
            <a:tailEnd/>
          </a:ln>
        </p:spPr>
      </p:pic>
      <p:sp>
        <p:nvSpPr>
          <p:cNvPr id="40963" name="Rectangle 6"/>
          <p:cNvSpPr>
            <a:spLocks noGrp="1" noChangeArrowheads="1"/>
          </p:cNvSpPr>
          <p:nvPr>
            <p:ph type="body" sz="half" idx="1"/>
          </p:nvPr>
        </p:nvSpPr>
        <p:spPr>
          <a:xfrm>
            <a:off x="228600" y="685800"/>
            <a:ext cx="2819400" cy="6172200"/>
          </a:xfrm>
        </p:spPr>
        <p:txBody>
          <a:bodyPr/>
          <a:lstStyle/>
          <a:p>
            <a:pPr eaLnBrk="1" hangingPunct="1">
              <a:buFontTx/>
              <a:buNone/>
            </a:pPr>
            <a:r>
              <a:rPr lang="en-US" b="1" dirty="0">
                <a:solidFill>
                  <a:srgbClr val="FFFF66"/>
                </a:solidFill>
              </a:rPr>
              <a:t>Left side: Temple floor plans in Mesoamerica</a:t>
            </a:r>
          </a:p>
          <a:p>
            <a:pPr eaLnBrk="1" hangingPunct="1">
              <a:buFontTx/>
              <a:buNone/>
            </a:pPr>
            <a:endParaRPr lang="en-US" b="1" dirty="0">
              <a:solidFill>
                <a:srgbClr val="990033"/>
              </a:solidFill>
            </a:endParaRPr>
          </a:p>
          <a:p>
            <a:pPr eaLnBrk="1" hangingPunct="1">
              <a:buFontTx/>
              <a:buNone/>
            </a:pPr>
            <a:endParaRPr lang="en-US" b="1" dirty="0">
              <a:solidFill>
                <a:srgbClr val="990033"/>
              </a:solidFill>
            </a:endParaRPr>
          </a:p>
          <a:p>
            <a:pPr eaLnBrk="1" hangingPunct="1">
              <a:buFontTx/>
              <a:buNone/>
            </a:pPr>
            <a:endParaRPr lang="en-US" b="1" dirty="0">
              <a:solidFill>
                <a:srgbClr val="990033"/>
              </a:solidFill>
            </a:endParaRPr>
          </a:p>
          <a:p>
            <a:pPr eaLnBrk="1" hangingPunct="1">
              <a:buFontTx/>
              <a:buNone/>
            </a:pPr>
            <a:endParaRPr lang="en-US" b="1" dirty="0">
              <a:solidFill>
                <a:srgbClr val="990033"/>
              </a:solidFill>
            </a:endParaRPr>
          </a:p>
          <a:p>
            <a:pPr eaLnBrk="1" hangingPunct="1">
              <a:buFontTx/>
              <a:buNone/>
            </a:pPr>
            <a:r>
              <a:rPr lang="en-US" b="1" dirty="0">
                <a:solidFill>
                  <a:srgbClr val="FFFF66"/>
                </a:solidFill>
              </a:rPr>
              <a:t>Right side:</a:t>
            </a:r>
          </a:p>
          <a:p>
            <a:pPr eaLnBrk="1" hangingPunct="1">
              <a:buFontTx/>
              <a:buNone/>
            </a:pPr>
            <a:r>
              <a:rPr lang="en-US" b="1" dirty="0">
                <a:solidFill>
                  <a:srgbClr val="FFFF66"/>
                </a:solidFill>
              </a:rPr>
              <a:t>   Solomon’s Temple in Jerusalem</a:t>
            </a:r>
          </a:p>
        </p:txBody>
      </p:sp>
      <p:sp>
        <p:nvSpPr>
          <p:cNvPr id="40964" name="Rectangle 7"/>
          <p:cNvSpPr>
            <a:spLocks noGrp="1" noChangeArrowheads="1"/>
          </p:cNvSpPr>
          <p:nvPr>
            <p:ph type="body" sz="half" idx="2"/>
          </p:nvPr>
        </p:nvSpPr>
        <p:spPr>
          <a:xfrm>
            <a:off x="3276600" y="228601"/>
            <a:ext cx="5867400" cy="6019800"/>
          </a:xfrm>
        </p:spPr>
        <p:txBody>
          <a:bodyPr/>
          <a:lstStyle/>
          <a:p>
            <a:pPr eaLnBrk="1" hangingPunct="1">
              <a:buFontTx/>
              <a:buNone/>
            </a:pPr>
            <a:endParaRPr lang="en-US" dirty="0"/>
          </a:p>
        </p:txBody>
      </p:sp>
      <p:sp>
        <p:nvSpPr>
          <p:cNvPr id="40965" name="Line 8"/>
          <p:cNvSpPr>
            <a:spLocks noChangeShapeType="1"/>
          </p:cNvSpPr>
          <p:nvPr/>
        </p:nvSpPr>
        <p:spPr bwMode="auto">
          <a:xfrm flipV="1">
            <a:off x="2667000" y="3962400"/>
            <a:ext cx="4953000" cy="1524000"/>
          </a:xfrm>
          <a:prstGeom prst="line">
            <a:avLst/>
          </a:prstGeom>
          <a:noFill/>
          <a:ln w="9525">
            <a:solidFill>
              <a:schemeClr val="tx1"/>
            </a:solidFill>
            <a:round/>
            <a:headEnd/>
            <a:tailEnd type="triangle" w="med" len="med"/>
          </a:ln>
        </p:spPr>
        <p:txBody>
          <a:bodyPr/>
          <a:lstStyle/>
          <a:p>
            <a:endParaRPr lang="en-US" dirty="0"/>
          </a:p>
        </p:txBody>
      </p:sp>
      <p:sp>
        <p:nvSpPr>
          <p:cNvPr id="40966" name="Footer Placeholder 7"/>
          <p:cNvSpPr>
            <a:spLocks noGrp="1"/>
          </p:cNvSpPr>
          <p:nvPr>
            <p:ph type="ftr" sz="quarter" idx="11"/>
          </p:nvPr>
        </p:nvSpPr>
        <p:spPr>
          <a:xfrm>
            <a:off x="3124200" y="6476999"/>
            <a:ext cx="2895600" cy="244475"/>
          </a:xfrm>
          <a:noFill/>
        </p:spPr>
        <p:txBody>
          <a:bodyPr/>
          <a:lstStyle/>
          <a:p>
            <a:r>
              <a:rPr lang="en-US" dirty="0">
                <a:solidFill>
                  <a:srgbClr val="FFFF66"/>
                </a:solidFill>
              </a:rPr>
              <a:t>@ LYLE L. SMITH 2022</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914400" y="588336"/>
            <a:ext cx="7239000" cy="4800600"/>
          </a:xfrm>
        </p:spPr>
        <p:txBody>
          <a:bodyPr/>
          <a:lstStyle/>
          <a:p>
            <a:pPr eaLnBrk="1" hangingPunct="1">
              <a:buFontTx/>
              <a:buNone/>
            </a:pPr>
            <a:r>
              <a:rPr lang="en-US" dirty="0"/>
              <a:t>  </a:t>
            </a:r>
          </a:p>
          <a:p>
            <a:pPr eaLnBrk="1" hangingPunct="1">
              <a:buFontTx/>
              <a:buNone/>
            </a:pPr>
            <a:r>
              <a:rPr lang="en-US" sz="2800" dirty="0"/>
              <a:t>    </a:t>
            </a:r>
            <a:r>
              <a:rPr lang="en-US" b="1" dirty="0">
                <a:solidFill>
                  <a:srgbClr val="FFFF66"/>
                </a:solidFill>
              </a:rPr>
              <a:t>The Temple of the Sun at Palenque in Mexico was built in A.D. 692, many years after Nephi built the temple in The Book of Mormon.</a:t>
            </a:r>
            <a:r>
              <a:rPr lang="en-US" b="1" dirty="0">
                <a:solidFill>
                  <a:srgbClr val="990033"/>
                </a:solidFill>
              </a:rPr>
              <a:t>  						</a:t>
            </a:r>
            <a:r>
              <a:rPr lang="en-US" sz="2400" b="1" dirty="0">
                <a:solidFill>
                  <a:srgbClr val="FFFF66"/>
                </a:solidFill>
              </a:rPr>
              <a:t>(See 2 Nephi 4:22).</a:t>
            </a:r>
          </a:p>
          <a:p>
            <a:pPr eaLnBrk="1" hangingPunct="1">
              <a:buFontTx/>
              <a:buNone/>
            </a:pPr>
            <a:endParaRPr lang="en-US" b="1" dirty="0">
              <a:solidFill>
                <a:srgbClr val="990033"/>
              </a:solidFill>
            </a:endParaRPr>
          </a:p>
          <a:p>
            <a:pPr eaLnBrk="1" hangingPunct="1">
              <a:buFontTx/>
              <a:buNone/>
            </a:pPr>
            <a:r>
              <a:rPr lang="en-US" b="1" dirty="0">
                <a:solidFill>
                  <a:srgbClr val="990033"/>
                </a:solidFill>
              </a:rPr>
              <a:t>	</a:t>
            </a:r>
            <a:r>
              <a:rPr lang="en-US" b="1" dirty="0">
                <a:solidFill>
                  <a:srgbClr val="FFFF66"/>
                </a:solidFill>
              </a:rPr>
              <a:t>What it does show is a remarkable resemblance to the floor plan of Solomon’s Temple.</a:t>
            </a:r>
          </a:p>
        </p:txBody>
      </p:sp>
      <p:sp>
        <p:nvSpPr>
          <p:cNvPr id="41987" name="Footer Placeholder 4"/>
          <p:cNvSpPr>
            <a:spLocks noGrp="1"/>
          </p:cNvSpPr>
          <p:nvPr>
            <p:ph type="ftr" sz="quarter" idx="11"/>
          </p:nvPr>
        </p:nvSpPr>
        <p:spPr>
          <a:xfrm>
            <a:off x="3124200" y="5867400"/>
            <a:ext cx="2895600" cy="854075"/>
          </a:xfrm>
          <a:noFill/>
        </p:spPr>
        <p:txBody>
          <a:bodyPr/>
          <a:lstStyle/>
          <a:p>
            <a:r>
              <a:rPr lang="en-US" sz="1100" dirty="0">
                <a:solidFill>
                  <a:srgbClr val="FFFF66"/>
                </a:solidFill>
              </a:rPr>
              <a:t>@ LYLE L. SMITH 2022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Grp="1" noChangeAspect="1" noChangeArrowheads="1"/>
          </p:cNvPicPr>
          <p:nvPr>
            <p:ph type="subTitle" idx="1"/>
          </p:nvPr>
        </p:nvPicPr>
        <p:blipFill>
          <a:blip r:embed="rId2" cstate="email">
            <a:extLst>
              <a:ext uri="{28A0092B-C50C-407E-A947-70E740481C1C}">
                <a14:useLocalDpi xmlns:a14="http://schemas.microsoft.com/office/drawing/2010/main"/>
              </a:ext>
            </a:extLst>
          </a:blip>
          <a:srcRect/>
          <a:stretch>
            <a:fillRect/>
          </a:stretch>
        </p:blipFill>
        <p:spPr>
          <a:xfrm>
            <a:off x="457200" y="762000"/>
            <a:ext cx="8305800" cy="6096000"/>
          </a:xfrm>
        </p:spPr>
      </p:pic>
      <p:sp>
        <p:nvSpPr>
          <p:cNvPr id="43011" name="Rectangle 5"/>
          <p:cNvSpPr>
            <a:spLocks noGrp="1" noChangeArrowheads="1"/>
          </p:cNvSpPr>
          <p:nvPr>
            <p:ph type="ctrTitle"/>
          </p:nvPr>
        </p:nvSpPr>
        <p:spPr>
          <a:xfrm>
            <a:off x="533400" y="0"/>
            <a:ext cx="7772400" cy="762000"/>
          </a:xfrm>
        </p:spPr>
        <p:txBody>
          <a:bodyPr/>
          <a:lstStyle/>
          <a:p>
            <a:pPr eaLnBrk="1" hangingPunct="1"/>
            <a:r>
              <a:rPr lang="en-US" sz="2400" b="1" dirty="0">
                <a:solidFill>
                  <a:srgbClr val="FFFF66"/>
                </a:solidFill>
              </a:rPr>
              <a:t>Temple of the Sun, Palenque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6600" y="0"/>
            <a:ext cx="5364163" cy="6477000"/>
          </a:xfrm>
          <a:prstGeom prst="rect">
            <a:avLst/>
          </a:prstGeom>
          <a:noFill/>
          <a:ln w="9525">
            <a:noFill/>
            <a:miter lim="800000"/>
            <a:headEnd/>
            <a:tailEnd/>
          </a:ln>
        </p:spPr>
      </p:pic>
      <p:sp>
        <p:nvSpPr>
          <p:cNvPr id="44035" name="Rectangle 3"/>
          <p:cNvSpPr>
            <a:spLocks noGrp="1" noChangeArrowheads="1"/>
          </p:cNvSpPr>
          <p:nvPr>
            <p:ph type="body" sz="half" idx="1"/>
          </p:nvPr>
        </p:nvSpPr>
        <p:spPr>
          <a:xfrm>
            <a:off x="228600" y="685800"/>
            <a:ext cx="2819400" cy="6172200"/>
          </a:xfrm>
        </p:spPr>
        <p:txBody>
          <a:bodyPr/>
          <a:lstStyle/>
          <a:p>
            <a:pPr eaLnBrk="1" hangingPunct="1">
              <a:buFontTx/>
              <a:buNone/>
            </a:pPr>
            <a:r>
              <a:rPr lang="en-US" b="1" dirty="0">
                <a:solidFill>
                  <a:srgbClr val="FFFF66"/>
                </a:solidFill>
              </a:rPr>
              <a:t>Left side: Temples in Mesoamerica</a:t>
            </a:r>
          </a:p>
          <a:p>
            <a:pPr eaLnBrk="1" hangingPunct="1">
              <a:buFontTx/>
              <a:buNone/>
            </a:pPr>
            <a:endParaRPr lang="en-US" b="1" dirty="0">
              <a:solidFill>
                <a:srgbClr val="990033"/>
              </a:solidFill>
            </a:endParaRPr>
          </a:p>
          <a:p>
            <a:pPr eaLnBrk="1" hangingPunct="1">
              <a:buFontTx/>
              <a:buNone/>
            </a:pPr>
            <a:endParaRPr lang="en-US" b="1" dirty="0">
              <a:solidFill>
                <a:srgbClr val="990033"/>
              </a:solidFill>
            </a:endParaRPr>
          </a:p>
          <a:p>
            <a:pPr eaLnBrk="1" hangingPunct="1">
              <a:buFontTx/>
              <a:buNone/>
            </a:pPr>
            <a:endParaRPr lang="en-US" b="1" dirty="0">
              <a:solidFill>
                <a:srgbClr val="990033"/>
              </a:solidFill>
            </a:endParaRPr>
          </a:p>
          <a:p>
            <a:pPr eaLnBrk="1" hangingPunct="1">
              <a:buFontTx/>
              <a:buNone/>
            </a:pPr>
            <a:endParaRPr lang="en-US" b="1" dirty="0">
              <a:solidFill>
                <a:srgbClr val="990033"/>
              </a:solidFill>
            </a:endParaRPr>
          </a:p>
          <a:p>
            <a:pPr eaLnBrk="1" hangingPunct="1">
              <a:buFontTx/>
              <a:buNone/>
            </a:pPr>
            <a:r>
              <a:rPr lang="en-US" b="1" dirty="0">
                <a:solidFill>
                  <a:srgbClr val="FFFF66"/>
                </a:solidFill>
              </a:rPr>
              <a:t>Right side:</a:t>
            </a:r>
          </a:p>
          <a:p>
            <a:pPr eaLnBrk="1" hangingPunct="1">
              <a:buFontTx/>
              <a:buNone/>
            </a:pPr>
            <a:r>
              <a:rPr lang="en-US" b="1" dirty="0">
                <a:solidFill>
                  <a:srgbClr val="FFFF66"/>
                </a:solidFill>
              </a:rPr>
              <a:t>   Solomon’s Temple in Jerusalem</a:t>
            </a:r>
          </a:p>
        </p:txBody>
      </p:sp>
      <p:sp>
        <p:nvSpPr>
          <p:cNvPr id="44036" name="Rectangle 4"/>
          <p:cNvSpPr>
            <a:spLocks noGrp="1" noChangeArrowheads="1"/>
          </p:cNvSpPr>
          <p:nvPr>
            <p:ph type="body" sz="half" idx="2"/>
          </p:nvPr>
        </p:nvSpPr>
        <p:spPr>
          <a:xfrm flipH="1">
            <a:off x="9144000" y="6248400"/>
            <a:ext cx="46038" cy="152400"/>
          </a:xfrm>
        </p:spPr>
        <p:txBody>
          <a:bodyPr/>
          <a:lstStyle/>
          <a:p>
            <a:pPr eaLnBrk="1" hangingPunct="1">
              <a:buFontTx/>
              <a:buNone/>
            </a:pPr>
            <a:endParaRPr lang="en-US" dirty="0"/>
          </a:p>
        </p:txBody>
      </p:sp>
      <p:sp>
        <p:nvSpPr>
          <p:cNvPr id="44037" name="Line 5"/>
          <p:cNvSpPr>
            <a:spLocks noChangeShapeType="1"/>
          </p:cNvSpPr>
          <p:nvPr/>
        </p:nvSpPr>
        <p:spPr bwMode="auto">
          <a:xfrm flipV="1">
            <a:off x="2667000" y="3962400"/>
            <a:ext cx="4953000" cy="1524000"/>
          </a:xfrm>
          <a:prstGeom prst="line">
            <a:avLst/>
          </a:prstGeom>
          <a:noFill/>
          <a:ln w="9525">
            <a:solidFill>
              <a:schemeClr val="tx1"/>
            </a:solidFill>
            <a:round/>
            <a:headEnd/>
            <a:tailEnd type="triangle" w="med" len="med"/>
          </a:ln>
        </p:spPr>
        <p:txBody>
          <a:bodyPr/>
          <a:lstStyle/>
          <a:p>
            <a:endParaRPr lang="en-US" dirty="0"/>
          </a:p>
        </p:txBody>
      </p:sp>
      <p:sp>
        <p:nvSpPr>
          <p:cNvPr id="44038" name="Footer Placeholder 7"/>
          <p:cNvSpPr>
            <a:spLocks noGrp="1"/>
          </p:cNvSpPr>
          <p:nvPr>
            <p:ph type="ftr" sz="quarter" idx="11"/>
          </p:nvPr>
        </p:nvSpPr>
        <p:spPr>
          <a:xfrm>
            <a:off x="3276600" y="6553200"/>
            <a:ext cx="2895600" cy="304800"/>
          </a:xfrm>
          <a:noFill/>
        </p:spPr>
        <p:txBody>
          <a:bodyPr/>
          <a:lstStyle/>
          <a:p>
            <a:r>
              <a:rPr lang="en-US" dirty="0">
                <a:solidFill>
                  <a:srgbClr val="FFFF66"/>
                </a:solidFill>
              </a:rPr>
              <a:t>@ LYLE L. SMITH 2022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457200" y="304801"/>
            <a:ext cx="8229600" cy="4800600"/>
          </a:xfrm>
        </p:spPr>
        <p:txBody>
          <a:bodyPr/>
          <a:lstStyle/>
          <a:p>
            <a:pPr algn="ctr" eaLnBrk="1" hangingPunct="1">
              <a:buFontTx/>
              <a:buNone/>
            </a:pPr>
            <a:r>
              <a:rPr lang="en-US" dirty="0">
                <a:solidFill>
                  <a:srgbClr val="FFFF66"/>
                </a:solidFill>
              </a:rPr>
              <a:t>   </a:t>
            </a:r>
            <a:r>
              <a:rPr lang="en-US" b="1" dirty="0">
                <a:solidFill>
                  <a:srgbClr val="FFFF00"/>
                </a:solidFill>
              </a:rPr>
              <a:t>Narrative # 3</a:t>
            </a:r>
          </a:p>
          <a:p>
            <a:pPr algn="ctr" eaLnBrk="1" hangingPunct="1">
              <a:buFontTx/>
              <a:buNone/>
            </a:pPr>
            <a:r>
              <a:rPr lang="en-US" b="1" dirty="0">
                <a:solidFill>
                  <a:srgbClr val="FFFF00"/>
                </a:solidFill>
              </a:rPr>
              <a:t>The Book of Mormon </a:t>
            </a:r>
          </a:p>
          <a:p>
            <a:pPr algn="ctr" eaLnBrk="1" hangingPunct="1">
              <a:buFontTx/>
              <a:buNone/>
            </a:pPr>
            <a:endParaRPr lang="en-US" b="1" dirty="0">
              <a:solidFill>
                <a:srgbClr val="FFFF66"/>
              </a:solidFill>
            </a:endParaRPr>
          </a:p>
          <a:p>
            <a:pPr algn="ctr" eaLnBrk="1" hangingPunct="1">
              <a:buFontTx/>
              <a:buNone/>
            </a:pPr>
            <a:r>
              <a:rPr lang="en-US" b="1" dirty="0">
                <a:solidFill>
                  <a:srgbClr val="FFFF66"/>
                </a:solidFill>
              </a:rPr>
              <a:t>Hebrew records written in Egyptian</a:t>
            </a:r>
          </a:p>
          <a:p>
            <a:pPr algn="ctr" eaLnBrk="1" hangingPunct="1">
              <a:buFontTx/>
              <a:buNone/>
            </a:pPr>
            <a:endParaRPr lang="en-US" b="1" dirty="0">
              <a:solidFill>
                <a:srgbClr val="FFFF66"/>
              </a:solidFill>
            </a:endParaRPr>
          </a:p>
          <a:p>
            <a:pPr eaLnBrk="1" hangingPunct="1">
              <a:buFontTx/>
              <a:buNone/>
            </a:pPr>
            <a:r>
              <a:rPr lang="en-US" b="1" dirty="0">
                <a:solidFill>
                  <a:srgbClr val="FFFF66"/>
                </a:solidFill>
              </a:rPr>
              <a:t>“…which consists of the learning of the Jews and the language of the Egyptians.”</a:t>
            </a:r>
          </a:p>
          <a:p>
            <a:pPr eaLnBrk="1" hangingPunct="1">
              <a:buFontTx/>
              <a:buNone/>
            </a:pPr>
            <a:r>
              <a:rPr lang="en-US" b="1" dirty="0">
                <a:solidFill>
                  <a:srgbClr val="FFFF66"/>
                </a:solidFill>
              </a:rPr>
              <a:t>						</a:t>
            </a:r>
            <a:r>
              <a:rPr lang="en-US" sz="2400" b="1" dirty="0">
                <a:solidFill>
                  <a:srgbClr val="FFFF66"/>
                </a:solidFill>
              </a:rPr>
              <a:t>1 Nephi 1:1</a:t>
            </a:r>
          </a:p>
        </p:txBody>
      </p:sp>
      <p:sp>
        <p:nvSpPr>
          <p:cNvPr id="45059" name="Footer Placeholder 4"/>
          <p:cNvSpPr>
            <a:spLocks noGrp="1"/>
          </p:cNvSpPr>
          <p:nvPr>
            <p:ph type="ftr" sz="quarter" idx="11"/>
          </p:nvPr>
        </p:nvSpPr>
        <p:spPr>
          <a:xfrm>
            <a:off x="3124200" y="5943600"/>
            <a:ext cx="2895600" cy="777875"/>
          </a:xfrm>
          <a:noFill/>
        </p:spPr>
        <p:txBody>
          <a:bodyPr/>
          <a:lstStyle/>
          <a:p>
            <a:r>
              <a:rPr lang="en-US" sz="1100" dirty="0">
                <a:solidFill>
                  <a:srgbClr val="FFFF66"/>
                </a:solidFill>
              </a:rPr>
              <a:t>@ LYLE L. SMITH 2022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762000" y="533400"/>
            <a:ext cx="7467600" cy="6324600"/>
          </a:xfrm>
        </p:spPr>
        <p:txBody>
          <a:bodyPr/>
          <a:lstStyle/>
          <a:p>
            <a:pPr eaLnBrk="1" hangingPunct="1">
              <a:buFontTx/>
              <a:buNone/>
            </a:pPr>
            <a:r>
              <a:rPr lang="en-US" dirty="0">
                <a:solidFill>
                  <a:srgbClr val="FFFF66"/>
                </a:solidFill>
              </a:rPr>
              <a:t>    </a:t>
            </a:r>
          </a:p>
          <a:p>
            <a:pPr eaLnBrk="1" hangingPunct="1">
              <a:buFontTx/>
              <a:buNone/>
            </a:pPr>
            <a:endParaRPr lang="en-US" sz="2800" b="1" dirty="0">
              <a:solidFill>
                <a:srgbClr val="FFFF66"/>
              </a:solidFill>
            </a:endParaRPr>
          </a:p>
          <a:p>
            <a:pPr eaLnBrk="1" hangingPunct="1">
              <a:buFontTx/>
              <a:buNone/>
            </a:pPr>
            <a:r>
              <a:rPr lang="en-US" sz="2800" b="1" dirty="0">
                <a:solidFill>
                  <a:srgbClr val="FFFF66"/>
                </a:solidFill>
              </a:rPr>
              <a:t>    </a:t>
            </a:r>
            <a:r>
              <a:rPr lang="en-US" b="1" dirty="0">
                <a:solidFill>
                  <a:srgbClr val="FFFF66"/>
                </a:solidFill>
              </a:rPr>
              <a:t>Nephi’s statement, that he wrote on the plates in Egyptian, has long been doubted by critics of The Book of Mormon.  They have</a:t>
            </a:r>
            <a:r>
              <a:rPr lang="en-US" b="1" dirty="0">
                <a:solidFill>
                  <a:srgbClr val="990033"/>
                </a:solidFill>
              </a:rPr>
              <a:t> </a:t>
            </a:r>
            <a:r>
              <a:rPr lang="en-US" b="1" dirty="0">
                <a:solidFill>
                  <a:srgbClr val="CCECFF"/>
                </a:solidFill>
              </a:rPr>
              <a:t>not believed</a:t>
            </a:r>
            <a:r>
              <a:rPr lang="en-US" b="1" dirty="0">
                <a:solidFill>
                  <a:srgbClr val="990033"/>
                </a:solidFill>
              </a:rPr>
              <a:t> </a:t>
            </a:r>
            <a:r>
              <a:rPr lang="en-US" b="1" dirty="0">
                <a:solidFill>
                  <a:srgbClr val="FFFF66"/>
                </a:solidFill>
              </a:rPr>
              <a:t>that Hebrew records would have been written in another language.  It’s like writing the history of the United States in French.</a:t>
            </a:r>
          </a:p>
        </p:txBody>
      </p:sp>
      <p:sp>
        <p:nvSpPr>
          <p:cNvPr id="46083" name="Footer Placeholder 4"/>
          <p:cNvSpPr>
            <a:spLocks noGrp="1"/>
          </p:cNvSpPr>
          <p:nvPr>
            <p:ph type="ftr" sz="quarter" idx="11"/>
          </p:nvPr>
        </p:nvSpPr>
        <p:spPr>
          <a:xfrm>
            <a:off x="3124200" y="5867400"/>
            <a:ext cx="2895600" cy="854075"/>
          </a:xfrm>
          <a:noFill/>
        </p:spPr>
        <p:txBody>
          <a:bodyPr/>
          <a:lstStyle/>
          <a:p>
            <a:r>
              <a:rPr lang="en-US" sz="1100" dirty="0">
                <a:solidFill>
                  <a:srgbClr val="FFFF66"/>
                </a:solidFill>
              </a:rPr>
              <a:t>@ LYLE L. SMITH 2022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8229600" cy="1173162"/>
          </a:xfrm>
        </p:spPr>
        <p:txBody>
          <a:bodyPr/>
          <a:lstStyle/>
          <a:p>
            <a:pPr eaLnBrk="1" hangingPunct="1"/>
            <a:r>
              <a:rPr lang="en-US" sz="3200" b="1" dirty="0">
                <a:solidFill>
                  <a:srgbClr val="FFFF00"/>
                </a:solidFill>
              </a:rPr>
              <a:t>Narrative  # 3</a:t>
            </a:r>
            <a:br>
              <a:rPr lang="en-US" sz="3200" b="1" dirty="0">
                <a:solidFill>
                  <a:srgbClr val="FFFF00"/>
                </a:solidFill>
              </a:rPr>
            </a:br>
            <a:r>
              <a:rPr lang="en-US" sz="3200" b="1" dirty="0">
                <a:solidFill>
                  <a:srgbClr val="FFFF00"/>
                </a:solidFill>
              </a:rPr>
              <a:t>Archaeological evidence</a:t>
            </a:r>
            <a:br>
              <a:rPr lang="en-US" sz="3600" b="1" dirty="0">
                <a:solidFill>
                  <a:srgbClr val="FFFF66"/>
                </a:solidFill>
              </a:rPr>
            </a:br>
            <a:endParaRPr lang="en-US" sz="3600" b="1" dirty="0">
              <a:solidFill>
                <a:srgbClr val="FFFF66"/>
              </a:solidFill>
            </a:endParaRPr>
          </a:p>
        </p:txBody>
      </p:sp>
      <p:sp>
        <p:nvSpPr>
          <p:cNvPr id="48131" name="Rectangle 3"/>
          <p:cNvSpPr>
            <a:spLocks noGrp="1" noChangeArrowheads="1"/>
          </p:cNvSpPr>
          <p:nvPr>
            <p:ph type="body" idx="1"/>
          </p:nvPr>
        </p:nvSpPr>
        <p:spPr>
          <a:xfrm>
            <a:off x="838200" y="1371601"/>
            <a:ext cx="7467600" cy="4038600"/>
          </a:xfrm>
        </p:spPr>
        <p:txBody>
          <a:bodyPr/>
          <a:lstStyle/>
          <a:p>
            <a:pPr algn="ctr" eaLnBrk="1" hangingPunct="1">
              <a:lnSpc>
                <a:spcPct val="90000"/>
              </a:lnSpc>
              <a:buFontTx/>
              <a:buNone/>
            </a:pPr>
            <a:r>
              <a:rPr lang="en-US" sz="3600" dirty="0">
                <a:solidFill>
                  <a:srgbClr val="FFFF66"/>
                </a:solidFill>
              </a:rPr>
              <a:t>	</a:t>
            </a:r>
            <a:r>
              <a:rPr lang="en-US" b="1" dirty="0">
                <a:solidFill>
                  <a:srgbClr val="FFFF66"/>
                </a:solidFill>
                <a:latin typeface="+mj-lt"/>
              </a:rPr>
              <a:t>Hebrew Speaking Scribe Writes Records In Egyptian</a:t>
            </a:r>
          </a:p>
          <a:p>
            <a:pPr algn="ctr" eaLnBrk="1" hangingPunct="1">
              <a:lnSpc>
                <a:spcPct val="90000"/>
              </a:lnSpc>
              <a:buFontTx/>
              <a:buNone/>
            </a:pPr>
            <a:endParaRPr lang="en-US" sz="2800" b="1" dirty="0">
              <a:solidFill>
                <a:srgbClr val="FFFF66"/>
              </a:solidFill>
              <a:latin typeface="Calibri" panose="020F0502020204030204" pitchFamily="34" charset="0"/>
            </a:endParaRPr>
          </a:p>
          <a:p>
            <a:pPr eaLnBrk="1" hangingPunct="1">
              <a:lnSpc>
                <a:spcPct val="90000"/>
              </a:lnSpc>
              <a:buFontTx/>
              <a:buNone/>
            </a:pPr>
            <a:r>
              <a:rPr lang="en-US" sz="2800" dirty="0">
                <a:solidFill>
                  <a:srgbClr val="FFFF66"/>
                </a:solidFill>
                <a:latin typeface="Calibri" panose="020F0502020204030204" pitchFamily="34" charset="0"/>
              </a:rPr>
              <a:t>	</a:t>
            </a:r>
            <a:r>
              <a:rPr lang="en-US" b="1" dirty="0">
                <a:solidFill>
                  <a:srgbClr val="FFFF66"/>
                </a:solidFill>
                <a:latin typeface="Calibri" panose="020F0502020204030204" pitchFamily="34" charset="0"/>
              </a:rPr>
              <a:t>“An ostracon was found</a:t>
            </a:r>
            <a:r>
              <a:rPr lang="en-US" b="1" dirty="0">
                <a:solidFill>
                  <a:srgbClr val="990033"/>
                </a:solidFill>
                <a:latin typeface="Calibri" panose="020F0502020204030204" pitchFamily="34" charset="0"/>
              </a:rPr>
              <a:t> </a:t>
            </a:r>
            <a:r>
              <a:rPr lang="en-US" b="1" dirty="0">
                <a:solidFill>
                  <a:srgbClr val="CCECFF"/>
                </a:solidFill>
                <a:latin typeface="Calibri" panose="020F0502020204030204" pitchFamily="34" charset="0"/>
              </a:rPr>
              <a:t>written entirely in Egyptian hieratic (cursive) script … [It] was written by a Hebrew-speaking scribe.”</a:t>
            </a:r>
          </a:p>
          <a:p>
            <a:pPr algn="r" eaLnBrk="1" hangingPunct="1">
              <a:lnSpc>
                <a:spcPct val="90000"/>
              </a:lnSpc>
              <a:buFontTx/>
              <a:buNone/>
            </a:pPr>
            <a:r>
              <a:rPr lang="en-US" sz="2000" dirty="0">
                <a:solidFill>
                  <a:srgbClr val="990033"/>
                </a:solidFill>
              </a:rPr>
              <a:t>     </a:t>
            </a:r>
            <a:r>
              <a:rPr lang="en-US" sz="2400" b="1" i="1" dirty="0">
                <a:solidFill>
                  <a:srgbClr val="FFFF66"/>
                </a:solidFill>
              </a:rPr>
              <a:t>Biblical Archaeology Review</a:t>
            </a:r>
            <a:r>
              <a:rPr lang="en-US" sz="2400" b="1" dirty="0">
                <a:solidFill>
                  <a:srgbClr val="FFFF66"/>
                </a:solidFill>
              </a:rPr>
              <a:t> (March/April 1987): 37</a:t>
            </a:r>
          </a:p>
          <a:p>
            <a:pPr eaLnBrk="1" hangingPunct="1">
              <a:lnSpc>
                <a:spcPct val="90000"/>
              </a:lnSpc>
              <a:buFontTx/>
              <a:buNone/>
            </a:pPr>
            <a:endParaRPr lang="en-US" sz="2400" dirty="0">
              <a:solidFill>
                <a:srgbClr val="990033"/>
              </a:solidFill>
            </a:endParaRPr>
          </a:p>
        </p:txBody>
      </p:sp>
      <p:sp>
        <p:nvSpPr>
          <p:cNvPr id="48132" name="Footer Placeholder 5"/>
          <p:cNvSpPr>
            <a:spLocks noGrp="1"/>
          </p:cNvSpPr>
          <p:nvPr>
            <p:ph type="ftr" sz="quarter" idx="11"/>
          </p:nvPr>
        </p:nvSpPr>
        <p:spPr>
          <a:xfrm>
            <a:off x="3048000" y="5943600"/>
            <a:ext cx="2895600" cy="854075"/>
          </a:xfrm>
          <a:noFill/>
        </p:spPr>
        <p:txBody>
          <a:bodyPr/>
          <a:lstStyle/>
          <a:p>
            <a:r>
              <a:rPr lang="en-US" sz="1100" dirty="0">
                <a:solidFill>
                  <a:srgbClr val="FFFF66"/>
                </a:solidFill>
              </a:rPr>
              <a:t>@ LYLE L. SMITH 2022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838200" y="136525"/>
            <a:ext cx="7315200" cy="5197475"/>
          </a:xfrm>
        </p:spPr>
        <p:txBody>
          <a:bodyPr/>
          <a:lstStyle/>
          <a:p>
            <a:pPr eaLnBrk="1" hangingPunct="1">
              <a:buFontTx/>
              <a:buNone/>
            </a:pPr>
            <a:r>
              <a:rPr lang="en-US" b="1" dirty="0"/>
              <a:t>   </a:t>
            </a:r>
          </a:p>
          <a:p>
            <a:pPr eaLnBrk="1" hangingPunct="1">
              <a:buFontTx/>
              <a:buNone/>
            </a:pPr>
            <a:r>
              <a:rPr lang="en-US" sz="2800" b="1" dirty="0">
                <a:solidFill>
                  <a:srgbClr val="FFFF66"/>
                </a:solidFill>
                <a:latin typeface="Calibri" panose="020F0502020204030204" pitchFamily="34" charset="0"/>
              </a:rPr>
              <a:t>    </a:t>
            </a:r>
            <a:r>
              <a:rPr lang="en-US" b="1" dirty="0">
                <a:solidFill>
                  <a:srgbClr val="FFFF66"/>
                </a:solidFill>
                <a:latin typeface="Calibri" panose="020F0502020204030204" pitchFamily="34" charset="0"/>
              </a:rPr>
              <a:t>“Indeed, Egyptian symbols for numerals and measures, as well as for commodities, are found in Hebrew inscriptions, not only from the southern kingdom of Judah but even from the northern kingdom of Israel.”</a:t>
            </a:r>
          </a:p>
          <a:p>
            <a:pPr eaLnBrk="1" hangingPunct="1">
              <a:buFontTx/>
              <a:buNone/>
            </a:pPr>
            <a:endParaRPr lang="en-US" sz="3600" b="1" dirty="0"/>
          </a:p>
          <a:p>
            <a:pPr algn="r" eaLnBrk="1" hangingPunct="1">
              <a:buFontTx/>
              <a:buNone/>
            </a:pPr>
            <a:r>
              <a:rPr lang="en-US" sz="2400" b="1" i="1" dirty="0">
                <a:solidFill>
                  <a:srgbClr val="FFFF66"/>
                </a:solidFill>
              </a:rPr>
              <a:t>Biblical Archaeology Review</a:t>
            </a:r>
            <a:r>
              <a:rPr lang="en-US" sz="2400" b="1" dirty="0">
                <a:solidFill>
                  <a:srgbClr val="FFFF66"/>
                </a:solidFill>
              </a:rPr>
              <a:t> (March/April 1987): 37</a:t>
            </a:r>
          </a:p>
        </p:txBody>
      </p:sp>
      <p:sp>
        <p:nvSpPr>
          <p:cNvPr id="49155" name="Footer Placeholder 4"/>
          <p:cNvSpPr>
            <a:spLocks noGrp="1"/>
          </p:cNvSpPr>
          <p:nvPr>
            <p:ph type="ftr" sz="quarter" idx="11"/>
          </p:nvPr>
        </p:nvSpPr>
        <p:spPr>
          <a:xfrm>
            <a:off x="3124200" y="5943600"/>
            <a:ext cx="2895600" cy="777875"/>
          </a:xfrm>
          <a:noFill/>
        </p:spPr>
        <p:txBody>
          <a:bodyPr/>
          <a:lstStyle/>
          <a:p>
            <a:r>
              <a:rPr lang="en-US" sz="1100" dirty="0">
                <a:solidFill>
                  <a:srgbClr val="FFFF66"/>
                </a:solidFill>
              </a:rPr>
              <a:t>@ LYLE L. SMITH 2022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62000" y="228600"/>
            <a:ext cx="7543800" cy="6096000"/>
          </a:xfrm>
        </p:spPr>
        <p:txBody>
          <a:bodyPr/>
          <a:lstStyle/>
          <a:p>
            <a:pPr marL="0" indent="0">
              <a:buNone/>
            </a:pPr>
            <a:r>
              <a:rPr lang="en-US" b="1" dirty="0">
                <a:solidFill>
                  <a:srgbClr val="FFFF66"/>
                </a:solidFill>
              </a:rPr>
              <a:t>Some year ago I was needing to write an article about the archaeology of The Book of Mormon. I had several topics to write about but could not decide which was best.  After finally praying about it, the Lord called to my attention articles about an archeological dig in Southern Israel. It was published in the magazine </a:t>
            </a:r>
            <a:r>
              <a:rPr lang="en-US" b="1" i="1" dirty="0">
                <a:solidFill>
                  <a:srgbClr val="FFFF66"/>
                </a:solidFill>
              </a:rPr>
              <a:t>Biblical Archaeology Review (BAR).  Sherrie read the articles  to me on our way to work, and as she did, </a:t>
            </a:r>
            <a:r>
              <a:rPr lang="en-US" b="1" i="1" dirty="0">
                <a:solidFill>
                  <a:schemeClr val="accent2">
                    <a:lumMod val="60000"/>
                    <a:lumOff val="40000"/>
                  </a:schemeClr>
                </a:solidFill>
              </a:rPr>
              <a:t>t</a:t>
            </a:r>
            <a:r>
              <a:rPr lang="en-US" b="1" dirty="0">
                <a:solidFill>
                  <a:schemeClr val="accent2">
                    <a:lumMod val="60000"/>
                    <a:lumOff val="40000"/>
                  </a:schemeClr>
                </a:solidFill>
              </a:rPr>
              <a:t>he Spirit bore witness that this was the material the Lord wanted me to write about. </a:t>
            </a:r>
            <a:endParaRPr lang="en-US" b="1" i="1" dirty="0">
              <a:solidFill>
                <a:schemeClr val="accent2">
                  <a:lumMod val="60000"/>
                  <a:lumOff val="40000"/>
                </a:schemeClr>
              </a:solidFill>
            </a:endParaRPr>
          </a:p>
        </p:txBody>
      </p:sp>
      <p:sp>
        <p:nvSpPr>
          <p:cNvPr id="2" name="Footer Placeholder 1"/>
          <p:cNvSpPr>
            <a:spLocks noGrp="1"/>
          </p:cNvSpPr>
          <p:nvPr>
            <p:ph type="ftr" sz="quarter" idx="11"/>
          </p:nvPr>
        </p:nvSpPr>
        <p:spPr/>
        <p:txBody>
          <a:bodyPr/>
          <a:lstStyle/>
          <a:p>
            <a:pPr>
              <a:defRPr/>
            </a:pPr>
            <a:r>
              <a:rPr lang="en-US" sz="1100">
                <a:solidFill>
                  <a:srgbClr val="FFFF66"/>
                </a:solidFill>
              </a:rPr>
              <a:t>@ LYLE L. SMITH 2022</a:t>
            </a:r>
            <a:endParaRPr lang="en-US" sz="1100" dirty="0">
              <a:solidFill>
                <a:srgbClr val="FFFF66"/>
              </a:solidFill>
            </a:endParaRPr>
          </a:p>
        </p:txBody>
      </p:sp>
    </p:spTree>
    <p:extLst>
      <p:ext uri="{BB962C8B-B14F-4D97-AF65-F5344CB8AC3E}">
        <p14:creationId xmlns:p14="http://schemas.microsoft.com/office/powerpoint/2010/main" val="12686780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838200" y="762001"/>
            <a:ext cx="7467600" cy="4343400"/>
          </a:xfrm>
        </p:spPr>
        <p:txBody>
          <a:bodyPr/>
          <a:lstStyle/>
          <a:p>
            <a:pPr eaLnBrk="1" hangingPunct="1">
              <a:buFontTx/>
              <a:buNone/>
            </a:pPr>
            <a:r>
              <a:rPr lang="en-US" dirty="0"/>
              <a:t>    </a:t>
            </a:r>
            <a:r>
              <a:rPr lang="en-US" b="1" dirty="0">
                <a:solidFill>
                  <a:srgbClr val="CCECFF"/>
                </a:solidFill>
                <a:latin typeface="Calibri" panose="020F0502020204030204" pitchFamily="34" charset="0"/>
              </a:rPr>
              <a:t>For the third time,</a:t>
            </a:r>
            <a:r>
              <a:rPr lang="en-US" b="1" dirty="0">
                <a:solidFill>
                  <a:srgbClr val="FFFF66"/>
                </a:solidFill>
                <a:latin typeface="Calibri" panose="020F0502020204030204" pitchFamily="34" charset="0"/>
              </a:rPr>
              <a:t> the evidence at Arad indicates that The Book of Mormon presents information that is correct for the early 5th century B.C., the time it was supposed to have occurred. Record keeping was done in Egyptian, not just in Hebrew.  Hebrew scribes were writing important documents in Egyptian.</a:t>
            </a:r>
          </a:p>
        </p:txBody>
      </p:sp>
      <p:sp>
        <p:nvSpPr>
          <p:cNvPr id="50179" name="Footer Placeholder 4"/>
          <p:cNvSpPr>
            <a:spLocks noGrp="1"/>
          </p:cNvSpPr>
          <p:nvPr>
            <p:ph type="ftr" sz="quarter" idx="11"/>
          </p:nvPr>
        </p:nvSpPr>
        <p:spPr>
          <a:xfrm>
            <a:off x="3124200" y="5943600"/>
            <a:ext cx="2895600" cy="777875"/>
          </a:xfrm>
          <a:noFill/>
        </p:spPr>
        <p:txBody>
          <a:bodyPr/>
          <a:lstStyle/>
          <a:p>
            <a:r>
              <a:rPr lang="en-US" sz="1100" dirty="0">
                <a:solidFill>
                  <a:srgbClr val="FFFF66"/>
                </a:solidFill>
              </a:rPr>
              <a:t>@ LYLE L. SMITH 2022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295400"/>
          </a:xfrm>
        </p:spPr>
        <p:txBody>
          <a:bodyPr/>
          <a:lstStyle/>
          <a:p>
            <a:r>
              <a:rPr lang="en-US" sz="3200" b="1" dirty="0">
                <a:solidFill>
                  <a:srgbClr val="FFFF00"/>
                </a:solidFill>
              </a:rPr>
              <a:t>Narrative #4</a:t>
            </a:r>
            <a:br>
              <a:rPr lang="en-US" sz="3200" b="1" dirty="0">
                <a:solidFill>
                  <a:srgbClr val="FFFF00"/>
                </a:solidFill>
              </a:rPr>
            </a:br>
            <a:r>
              <a:rPr lang="en-US" sz="3200" b="1" dirty="0">
                <a:solidFill>
                  <a:srgbClr val="FFFF00"/>
                </a:solidFill>
              </a:rPr>
              <a:t>The Book of Mormon </a:t>
            </a:r>
          </a:p>
        </p:txBody>
      </p:sp>
      <p:sp>
        <p:nvSpPr>
          <p:cNvPr id="4" name="Content Placeholder 3"/>
          <p:cNvSpPr>
            <a:spLocks noGrp="1"/>
          </p:cNvSpPr>
          <p:nvPr>
            <p:ph idx="1"/>
          </p:nvPr>
        </p:nvSpPr>
        <p:spPr>
          <a:xfrm>
            <a:off x="914400" y="2057401"/>
            <a:ext cx="7315200" cy="3505200"/>
          </a:xfrm>
        </p:spPr>
        <p:txBody>
          <a:bodyPr/>
          <a:lstStyle/>
          <a:p>
            <a:pPr marL="0" indent="0" algn="ctr">
              <a:buNone/>
            </a:pPr>
            <a:r>
              <a:rPr lang="en-US" b="1" dirty="0">
                <a:solidFill>
                  <a:srgbClr val="FFFF66"/>
                </a:solidFill>
              </a:rPr>
              <a:t>The name Mulek identified as </a:t>
            </a:r>
          </a:p>
          <a:p>
            <a:pPr marL="0" indent="0" algn="ctr">
              <a:buNone/>
            </a:pPr>
            <a:r>
              <a:rPr lang="en-US" b="1" dirty="0">
                <a:solidFill>
                  <a:srgbClr val="FFFF66"/>
                </a:solidFill>
              </a:rPr>
              <a:t>the son of a king.</a:t>
            </a:r>
          </a:p>
          <a:p>
            <a:pPr marL="0" indent="0">
              <a:buNone/>
            </a:pPr>
            <a:r>
              <a:rPr lang="en-US" b="1" dirty="0">
                <a:solidFill>
                  <a:srgbClr val="FFFF66"/>
                </a:solidFill>
              </a:rPr>
              <a:t> “Now the land south was called Lehi, and the land north was called </a:t>
            </a:r>
            <a:r>
              <a:rPr lang="en-US" b="1" dirty="0">
                <a:solidFill>
                  <a:schemeClr val="accent2">
                    <a:lumMod val="40000"/>
                    <a:lumOff val="60000"/>
                  </a:schemeClr>
                </a:solidFill>
              </a:rPr>
              <a:t>Mulek</a:t>
            </a:r>
            <a:r>
              <a:rPr lang="en-US" b="1" dirty="0">
                <a:solidFill>
                  <a:srgbClr val="FFFF66"/>
                </a:solidFill>
              </a:rPr>
              <a:t>, which was after the </a:t>
            </a:r>
            <a:r>
              <a:rPr lang="en-US" b="1" dirty="0">
                <a:solidFill>
                  <a:schemeClr val="accent2">
                    <a:lumMod val="40000"/>
                    <a:lumOff val="60000"/>
                  </a:schemeClr>
                </a:solidFill>
              </a:rPr>
              <a:t>son of Zedekiah</a:t>
            </a:r>
            <a:r>
              <a:rPr lang="en-US" b="1" dirty="0">
                <a:solidFill>
                  <a:srgbClr val="FFFF66"/>
                </a:solidFill>
              </a:rPr>
              <a:t>, for the Lord did bring Mulek into the land north, and Lehi into the land south.”</a:t>
            </a:r>
          </a:p>
          <a:p>
            <a:pPr marL="0" indent="0">
              <a:buNone/>
            </a:pPr>
            <a:r>
              <a:rPr lang="en-US" sz="2800" b="1" dirty="0">
                <a:solidFill>
                  <a:srgbClr val="FFFF66"/>
                </a:solidFill>
              </a:rPr>
              <a:t>				</a:t>
            </a:r>
            <a:r>
              <a:rPr lang="en-US" sz="2400" b="1" dirty="0">
                <a:solidFill>
                  <a:srgbClr val="FFFF66"/>
                </a:solidFill>
              </a:rPr>
              <a:t>Book of Helaman 2:129</a:t>
            </a:r>
          </a:p>
        </p:txBody>
      </p:sp>
      <p:sp>
        <p:nvSpPr>
          <p:cNvPr id="2" name="Footer Placeholder 1"/>
          <p:cNvSpPr>
            <a:spLocks noGrp="1"/>
          </p:cNvSpPr>
          <p:nvPr>
            <p:ph type="ftr" sz="quarter" idx="11"/>
          </p:nvPr>
        </p:nvSpPr>
        <p:spPr>
          <a:xfrm>
            <a:off x="3124200" y="6324600"/>
            <a:ext cx="2895600" cy="396875"/>
          </a:xfrm>
        </p:spPr>
        <p:txBody>
          <a:bodyPr/>
          <a:lstStyle/>
          <a:p>
            <a:pPr>
              <a:defRPr/>
            </a:pPr>
            <a:r>
              <a:rPr lang="en-US" sz="1100" dirty="0">
                <a:solidFill>
                  <a:srgbClr val="FFFF66"/>
                </a:solidFill>
              </a:rPr>
              <a:t>@ LYLE L. SMITH 2022</a:t>
            </a:r>
          </a:p>
        </p:txBody>
      </p:sp>
    </p:spTree>
    <p:extLst>
      <p:ext uri="{BB962C8B-B14F-4D97-AF65-F5344CB8AC3E}">
        <p14:creationId xmlns:p14="http://schemas.microsoft.com/office/powerpoint/2010/main" val="9189377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0"/>
            <a:ext cx="8229600" cy="1524000"/>
          </a:xfrm>
        </p:spPr>
        <p:txBody>
          <a:bodyPr/>
          <a:lstStyle/>
          <a:p>
            <a:pPr eaLnBrk="1" hangingPunct="1"/>
            <a:r>
              <a:rPr lang="en-US" sz="3200" b="1" dirty="0">
                <a:solidFill>
                  <a:srgbClr val="FFFF00"/>
                </a:solidFill>
              </a:rPr>
              <a:t>Narrative # 4</a:t>
            </a:r>
            <a:br>
              <a:rPr lang="en-US" sz="3200" b="1" dirty="0">
                <a:solidFill>
                  <a:srgbClr val="FFFF00"/>
                </a:solidFill>
              </a:rPr>
            </a:br>
            <a:r>
              <a:rPr lang="en-US" sz="3200" b="1" dirty="0">
                <a:solidFill>
                  <a:srgbClr val="FFFF00"/>
                </a:solidFill>
              </a:rPr>
              <a:t>Archaeological evidence</a:t>
            </a:r>
          </a:p>
        </p:txBody>
      </p:sp>
      <p:sp>
        <p:nvSpPr>
          <p:cNvPr id="51203" name="Rectangle 3"/>
          <p:cNvSpPr>
            <a:spLocks noGrp="1" noChangeArrowheads="1"/>
          </p:cNvSpPr>
          <p:nvPr>
            <p:ph type="body" idx="1"/>
          </p:nvPr>
        </p:nvSpPr>
        <p:spPr>
          <a:xfrm>
            <a:off x="685800" y="1676400"/>
            <a:ext cx="7543800" cy="4953000"/>
          </a:xfrm>
        </p:spPr>
        <p:txBody>
          <a:bodyPr/>
          <a:lstStyle/>
          <a:p>
            <a:pPr algn="ctr" eaLnBrk="1" hangingPunct="1">
              <a:buFontTx/>
              <a:buNone/>
            </a:pPr>
            <a:r>
              <a:rPr lang="en-US" b="1" dirty="0">
                <a:solidFill>
                  <a:srgbClr val="FFFF66"/>
                </a:solidFill>
                <a:latin typeface="Calibri" panose="020F0502020204030204" pitchFamily="34" charset="0"/>
              </a:rPr>
              <a:t>L’Melek (Belonging to the King)</a:t>
            </a:r>
          </a:p>
          <a:p>
            <a:pPr eaLnBrk="1" hangingPunct="1">
              <a:buFontTx/>
              <a:buNone/>
            </a:pPr>
            <a:r>
              <a:rPr lang="en-US" dirty="0">
                <a:solidFill>
                  <a:srgbClr val="FFFF66"/>
                </a:solidFill>
                <a:latin typeface="Calibri" panose="020F0502020204030204" pitchFamily="34" charset="0"/>
              </a:rPr>
              <a:t>	</a:t>
            </a:r>
            <a:r>
              <a:rPr lang="en-US" b="1" dirty="0">
                <a:solidFill>
                  <a:srgbClr val="FFFF66"/>
                </a:solidFill>
                <a:latin typeface="Calibri" panose="020F0502020204030204" pitchFamily="34" charset="0"/>
              </a:rPr>
              <a:t>“[A] most interesting sherd …one of a type archaeologists call</a:t>
            </a:r>
            <a:r>
              <a:rPr lang="en-US" b="1" dirty="0">
                <a:solidFill>
                  <a:srgbClr val="990033"/>
                </a:solidFill>
                <a:latin typeface="Calibri" panose="020F0502020204030204" pitchFamily="34" charset="0"/>
              </a:rPr>
              <a:t> </a:t>
            </a:r>
            <a:r>
              <a:rPr lang="en-US" b="1" dirty="0">
                <a:solidFill>
                  <a:srgbClr val="CCECFF"/>
                </a:solidFill>
                <a:latin typeface="Calibri" panose="020F0502020204030204" pitchFamily="34" charset="0"/>
              </a:rPr>
              <a:t>L’Melek handles</a:t>
            </a:r>
            <a:r>
              <a:rPr lang="en-US" b="1" dirty="0">
                <a:solidFill>
                  <a:srgbClr val="990033"/>
                </a:solidFill>
                <a:latin typeface="Calibri" panose="020F0502020204030204" pitchFamily="34" charset="0"/>
              </a:rPr>
              <a:t> </a:t>
            </a:r>
            <a:r>
              <a:rPr lang="en-US" b="1" dirty="0">
                <a:solidFill>
                  <a:srgbClr val="FFFF66"/>
                </a:solidFill>
                <a:latin typeface="Calibri" panose="020F0502020204030204" pitchFamily="34" charset="0"/>
              </a:rPr>
              <a:t>because they all bear an inscription saying</a:t>
            </a:r>
            <a:r>
              <a:rPr lang="en-US" b="1" dirty="0">
                <a:solidFill>
                  <a:srgbClr val="990033"/>
                </a:solidFill>
                <a:latin typeface="Calibri" panose="020F0502020204030204" pitchFamily="34" charset="0"/>
              </a:rPr>
              <a:t> </a:t>
            </a:r>
            <a:r>
              <a:rPr lang="en-US" b="1" dirty="0">
                <a:solidFill>
                  <a:srgbClr val="CCECFF"/>
                </a:solidFill>
                <a:latin typeface="Calibri" panose="020F0502020204030204" pitchFamily="34" charset="0"/>
              </a:rPr>
              <a:t>L’Melek (belonging to the king)</a:t>
            </a:r>
            <a:r>
              <a:rPr lang="en-US" b="1" dirty="0">
                <a:solidFill>
                  <a:srgbClr val="990033"/>
                </a:solidFill>
                <a:latin typeface="Calibri" panose="020F0502020204030204" pitchFamily="34" charset="0"/>
              </a:rPr>
              <a:t> </a:t>
            </a:r>
            <a:r>
              <a:rPr lang="en-US" b="1" dirty="0">
                <a:solidFill>
                  <a:srgbClr val="FFFF66"/>
                </a:solidFill>
                <a:latin typeface="Calibri" panose="020F0502020204030204" pitchFamily="34" charset="0"/>
              </a:rPr>
              <a:t>of some place….The handles are known to date to the 8</a:t>
            </a:r>
            <a:r>
              <a:rPr lang="en-US" b="1" baseline="30000" dirty="0">
                <a:solidFill>
                  <a:srgbClr val="FFFF66"/>
                </a:solidFill>
                <a:latin typeface="Calibri" panose="020F0502020204030204" pitchFamily="34" charset="0"/>
              </a:rPr>
              <a:t>th</a:t>
            </a:r>
            <a:r>
              <a:rPr lang="en-US" b="1" dirty="0">
                <a:solidFill>
                  <a:srgbClr val="FFFF66"/>
                </a:solidFill>
                <a:latin typeface="Calibri" panose="020F0502020204030204" pitchFamily="34" charset="0"/>
              </a:rPr>
              <a:t> century B.C.”</a:t>
            </a:r>
          </a:p>
          <a:p>
            <a:pPr algn="r" eaLnBrk="1" hangingPunct="1">
              <a:buFontTx/>
              <a:buNone/>
            </a:pPr>
            <a:r>
              <a:rPr lang="en-US" sz="1400" i="1" dirty="0">
                <a:solidFill>
                  <a:srgbClr val="990033"/>
                </a:solidFill>
              </a:rPr>
              <a:t> </a:t>
            </a:r>
            <a:r>
              <a:rPr lang="en-US" sz="2400" b="1" i="1" dirty="0">
                <a:solidFill>
                  <a:srgbClr val="FFFF66"/>
                </a:solidFill>
              </a:rPr>
              <a:t>Biblical Archaeology Review</a:t>
            </a:r>
            <a:r>
              <a:rPr lang="en-US" sz="2400" b="1" dirty="0">
                <a:solidFill>
                  <a:srgbClr val="FFFF66"/>
                </a:solidFill>
              </a:rPr>
              <a:t> (March/April 1987): 42</a:t>
            </a:r>
          </a:p>
          <a:p>
            <a:pPr eaLnBrk="1" hangingPunct="1">
              <a:buFontTx/>
              <a:buNone/>
            </a:pPr>
            <a:r>
              <a:rPr lang="en-US" sz="2400" b="1" dirty="0">
                <a:solidFill>
                  <a:srgbClr val="FFFF66"/>
                </a:solidFill>
              </a:rPr>
              <a:t>    ( A sherd is a piece of pottery with writing on it.)</a:t>
            </a:r>
          </a:p>
          <a:p>
            <a:pPr eaLnBrk="1" hangingPunct="1">
              <a:buFontTx/>
              <a:buNone/>
            </a:pPr>
            <a:endParaRPr lang="en-US" sz="2400" b="1" dirty="0">
              <a:solidFill>
                <a:srgbClr val="FFFF66"/>
              </a:solidFill>
            </a:endParaRPr>
          </a:p>
          <a:p>
            <a:pPr algn="r" eaLnBrk="1" hangingPunct="1">
              <a:buFontTx/>
              <a:buNone/>
            </a:pPr>
            <a:endParaRPr lang="en-US" sz="2400" dirty="0">
              <a:solidFill>
                <a:srgbClr val="FFFF66"/>
              </a:solidFill>
            </a:endParaRPr>
          </a:p>
          <a:p>
            <a:pPr eaLnBrk="1" hangingPunct="1"/>
            <a:r>
              <a:rPr lang="en-US" sz="2400" dirty="0">
                <a:solidFill>
                  <a:srgbClr val="990033"/>
                </a:solidFill>
              </a:rPr>
              <a:t> </a:t>
            </a:r>
          </a:p>
        </p:txBody>
      </p:sp>
      <p:sp>
        <p:nvSpPr>
          <p:cNvPr id="51204" name="Footer Placeholder 5"/>
          <p:cNvSpPr>
            <a:spLocks noGrp="1"/>
          </p:cNvSpPr>
          <p:nvPr>
            <p:ph type="ftr" sz="quarter" idx="11"/>
          </p:nvPr>
        </p:nvSpPr>
        <p:spPr>
          <a:noFill/>
        </p:spPr>
        <p:txBody>
          <a:bodyPr/>
          <a:lstStyle/>
          <a:p>
            <a:r>
              <a:rPr lang="en-US" sz="1100" dirty="0">
                <a:solidFill>
                  <a:srgbClr val="FFFF66"/>
                </a:solidFill>
              </a:rPr>
              <a:t>@ LYLE L. SMITH 2022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33400"/>
            <a:ext cx="9144000" cy="6324600"/>
          </a:xfrm>
          <a:prstGeom prst="rect">
            <a:avLst/>
          </a:prstGeom>
          <a:noFill/>
          <a:ln w="9525">
            <a:noFill/>
            <a:miter lim="800000"/>
            <a:headEnd/>
            <a:tailEnd/>
          </a:ln>
        </p:spPr>
      </p:pic>
      <p:sp>
        <p:nvSpPr>
          <p:cNvPr id="53251" name="Rectangle 6"/>
          <p:cNvSpPr>
            <a:spLocks noGrp="1" noChangeArrowheads="1"/>
          </p:cNvSpPr>
          <p:nvPr>
            <p:ph type="subTitle" idx="1"/>
          </p:nvPr>
        </p:nvSpPr>
        <p:spPr>
          <a:xfrm>
            <a:off x="0" y="0"/>
            <a:ext cx="9144000" cy="533400"/>
          </a:xfrm>
        </p:spPr>
        <p:txBody>
          <a:bodyPr/>
          <a:lstStyle/>
          <a:p>
            <a:pPr eaLnBrk="1" hangingPunct="1"/>
            <a:r>
              <a:rPr lang="en-US" sz="2400" b="1" dirty="0">
                <a:solidFill>
                  <a:srgbClr val="FFFF66"/>
                </a:solidFill>
              </a:rPr>
              <a:t>Jar handles imprinted with MLK, belonging to the King</a:t>
            </a:r>
            <a:r>
              <a:rPr lang="en-US" sz="2800" dirty="0">
                <a:solidFill>
                  <a:srgbClr val="FFFF66"/>
                </a:solidFill>
              </a:rPr>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idx="1"/>
          </p:nvPr>
        </p:nvSpPr>
        <p:spPr>
          <a:xfrm>
            <a:off x="838200" y="685800"/>
            <a:ext cx="7696200" cy="4525963"/>
          </a:xfrm>
        </p:spPr>
        <p:txBody>
          <a:bodyPr/>
          <a:lstStyle/>
          <a:p>
            <a:pPr eaLnBrk="1" hangingPunct="1">
              <a:buFontTx/>
              <a:buNone/>
            </a:pPr>
            <a:r>
              <a:rPr lang="en-US" sz="3600" dirty="0">
                <a:solidFill>
                  <a:schemeClr val="tx1"/>
                </a:solidFill>
              </a:rPr>
              <a:t>   </a:t>
            </a:r>
            <a:r>
              <a:rPr lang="en-US" sz="2800" b="1" dirty="0">
                <a:solidFill>
                  <a:srgbClr val="FFFF66"/>
                </a:solidFill>
                <a:latin typeface="Calibri" panose="020F0502020204030204" pitchFamily="34" charset="0"/>
              </a:rPr>
              <a:t>It’s like our government offices today. Each item of equipment has a stamp on it indicating “PROPERTY OF THE UNITED STATES GOVERNMENT.”</a:t>
            </a:r>
          </a:p>
          <a:p>
            <a:pPr algn="r" eaLnBrk="1" hangingPunct="1">
              <a:buFontTx/>
              <a:buNone/>
            </a:pPr>
            <a:endParaRPr lang="en-US" sz="3600" b="1" dirty="0">
              <a:solidFill>
                <a:srgbClr val="FFFF66"/>
              </a:solidFill>
            </a:endParaRPr>
          </a:p>
        </p:txBody>
      </p:sp>
      <p:sp>
        <p:nvSpPr>
          <p:cNvPr id="54275" name="Footer Placeholder 4"/>
          <p:cNvSpPr>
            <a:spLocks noGrp="1"/>
          </p:cNvSpPr>
          <p:nvPr>
            <p:ph type="ftr" sz="quarter" idx="11"/>
          </p:nvPr>
        </p:nvSpPr>
        <p:spPr>
          <a:xfrm>
            <a:off x="3124200" y="5867400"/>
            <a:ext cx="2895600" cy="930275"/>
          </a:xfrm>
          <a:noFill/>
        </p:spPr>
        <p:txBody>
          <a:bodyPr/>
          <a:lstStyle/>
          <a:p>
            <a:r>
              <a:rPr lang="en-US" sz="1100" dirty="0">
                <a:solidFill>
                  <a:srgbClr val="FFFF66"/>
                </a:solidFill>
              </a:rPr>
              <a:t>@ LYLE L. SMITH 2022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457200" y="762000"/>
            <a:ext cx="8229600" cy="4495800"/>
          </a:xfrm>
        </p:spPr>
        <p:txBody>
          <a:bodyPr/>
          <a:lstStyle/>
          <a:p>
            <a:pPr eaLnBrk="1" hangingPunct="1">
              <a:buFontTx/>
              <a:buNone/>
            </a:pPr>
            <a:r>
              <a:rPr lang="en-US" b="1" dirty="0">
                <a:solidFill>
                  <a:srgbClr val="FFFF66"/>
                </a:solidFill>
                <a:latin typeface="Calibri" panose="020F0502020204030204" pitchFamily="34" charset="0"/>
              </a:rPr>
              <a:t>    At the time of Lehi, written Hebrew did not include vowels. Therefore,</a:t>
            </a:r>
            <a:r>
              <a:rPr lang="en-US" b="1" dirty="0">
                <a:solidFill>
                  <a:srgbClr val="990033"/>
                </a:solidFill>
                <a:latin typeface="Calibri" panose="020F0502020204030204" pitchFamily="34" charset="0"/>
              </a:rPr>
              <a:t> </a:t>
            </a:r>
            <a:r>
              <a:rPr lang="en-US" b="1" dirty="0">
                <a:solidFill>
                  <a:srgbClr val="FFFF00"/>
                </a:solidFill>
                <a:latin typeface="Calibri" panose="020F0502020204030204" pitchFamily="34" charset="0"/>
              </a:rPr>
              <a:t>leaving out the vowels, the name L’Melek </a:t>
            </a:r>
            <a:r>
              <a:rPr lang="en-US" b="1" dirty="0">
                <a:solidFill>
                  <a:schemeClr val="accent5">
                    <a:lumMod val="60000"/>
                    <a:lumOff val="40000"/>
                  </a:schemeClr>
                </a:solidFill>
                <a:latin typeface="Calibri" panose="020F0502020204030204" pitchFamily="34" charset="0"/>
              </a:rPr>
              <a:t>could also be </a:t>
            </a:r>
            <a:r>
              <a:rPr lang="en-US" b="1" u="sng" dirty="0">
                <a:solidFill>
                  <a:srgbClr val="FFFF00"/>
                </a:solidFill>
                <a:latin typeface="Calibri" panose="020F0502020204030204" pitchFamily="34" charset="0"/>
              </a:rPr>
              <a:t>L’MLK</a:t>
            </a:r>
            <a:r>
              <a:rPr lang="en-US" b="1" dirty="0">
                <a:solidFill>
                  <a:srgbClr val="FFFF00"/>
                </a:solidFill>
                <a:latin typeface="Calibri" panose="020F0502020204030204" pitchFamily="34" charset="0"/>
              </a:rPr>
              <a:t>, </a:t>
            </a:r>
            <a:r>
              <a:rPr lang="en-US" b="1" dirty="0">
                <a:solidFill>
                  <a:schemeClr val="accent5">
                    <a:lumMod val="60000"/>
                    <a:lumOff val="40000"/>
                  </a:schemeClr>
                </a:solidFill>
                <a:latin typeface="Calibri" panose="020F0502020204030204" pitchFamily="34" charset="0"/>
              </a:rPr>
              <a:t>MULEK being the name of </a:t>
            </a:r>
            <a:r>
              <a:rPr lang="en-US" b="1" dirty="0">
                <a:solidFill>
                  <a:srgbClr val="FFFF00"/>
                </a:solidFill>
                <a:latin typeface="Calibri" panose="020F0502020204030204" pitchFamily="34" charset="0"/>
              </a:rPr>
              <a:t>King Zedekiah’s son</a:t>
            </a:r>
            <a:r>
              <a:rPr lang="en-US" b="1" dirty="0">
                <a:solidFill>
                  <a:srgbClr val="FFFF66"/>
                </a:solidFill>
                <a:latin typeface="Calibri" panose="020F0502020204030204" pitchFamily="34" charset="0"/>
              </a:rPr>
              <a:t>.</a:t>
            </a:r>
            <a:r>
              <a:rPr lang="en-US" b="1" dirty="0">
                <a:solidFill>
                  <a:srgbClr val="990033"/>
                </a:solidFill>
                <a:latin typeface="Calibri" panose="020F0502020204030204" pitchFamily="34" charset="0"/>
              </a:rPr>
              <a:t> </a:t>
            </a:r>
          </a:p>
          <a:p>
            <a:pPr eaLnBrk="1" hangingPunct="1">
              <a:buFontTx/>
              <a:buNone/>
            </a:pPr>
            <a:r>
              <a:rPr lang="en-US" b="1" dirty="0">
                <a:solidFill>
                  <a:srgbClr val="990033"/>
                </a:solidFill>
                <a:latin typeface="Calibri" panose="020F0502020204030204" pitchFamily="34" charset="0"/>
              </a:rPr>
              <a:t>	</a:t>
            </a:r>
          </a:p>
          <a:p>
            <a:pPr eaLnBrk="1" hangingPunct="1">
              <a:buFontTx/>
              <a:buNone/>
            </a:pPr>
            <a:r>
              <a:rPr lang="en-US" b="1" dirty="0">
                <a:solidFill>
                  <a:srgbClr val="CCECFF"/>
                </a:solidFill>
                <a:latin typeface="Calibri" panose="020F0502020204030204" pitchFamily="34" charset="0"/>
              </a:rPr>
              <a:t>	These jar handles with the seal of L’MLK, which means </a:t>
            </a:r>
            <a:r>
              <a:rPr lang="en-US" b="1" dirty="0">
                <a:solidFill>
                  <a:srgbClr val="FFFF00"/>
                </a:solidFill>
                <a:latin typeface="Calibri" panose="020F0502020204030204" pitchFamily="34" charset="0"/>
              </a:rPr>
              <a:t>“belonging to the King or the Son of a King,”  show that L’MULEK is a title, not a given name.</a:t>
            </a:r>
          </a:p>
          <a:p>
            <a:pPr algn="r" eaLnBrk="1" hangingPunct="1">
              <a:buFontTx/>
              <a:buNone/>
            </a:pPr>
            <a:endParaRPr lang="en-US" sz="2400" b="1" dirty="0">
              <a:solidFill>
                <a:srgbClr val="FFFF66"/>
              </a:solidFill>
            </a:endParaRPr>
          </a:p>
        </p:txBody>
      </p:sp>
      <p:sp>
        <p:nvSpPr>
          <p:cNvPr id="55299" name="Footer Placeholder 4"/>
          <p:cNvSpPr>
            <a:spLocks noGrp="1"/>
          </p:cNvSpPr>
          <p:nvPr>
            <p:ph type="ftr" sz="quarter" idx="11"/>
          </p:nvPr>
        </p:nvSpPr>
        <p:spPr>
          <a:xfrm>
            <a:off x="3124200" y="6096000"/>
            <a:ext cx="2895600" cy="625475"/>
          </a:xfrm>
          <a:noFill/>
        </p:spPr>
        <p:txBody>
          <a:bodyPr/>
          <a:lstStyle/>
          <a:p>
            <a:r>
              <a:rPr lang="en-US" sz="1100" dirty="0">
                <a:solidFill>
                  <a:srgbClr val="FFFF00"/>
                </a:solidFill>
              </a:rPr>
              <a:t>@ LYLE L. SMITH 2022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a:xfrm>
            <a:off x="762000" y="533400"/>
            <a:ext cx="7315200" cy="4343400"/>
          </a:xfrm>
        </p:spPr>
        <p:txBody>
          <a:bodyPr/>
          <a:lstStyle/>
          <a:p>
            <a:pPr eaLnBrk="1" hangingPunct="1">
              <a:buFontTx/>
              <a:buNone/>
            </a:pPr>
            <a:r>
              <a:rPr lang="en-US" dirty="0"/>
              <a:t>    </a:t>
            </a:r>
          </a:p>
          <a:p>
            <a:pPr eaLnBrk="1" hangingPunct="1">
              <a:buFontTx/>
              <a:buNone/>
            </a:pPr>
            <a:r>
              <a:rPr lang="en-US" sz="2800" b="1" dirty="0">
                <a:solidFill>
                  <a:srgbClr val="FFFF66"/>
                </a:solidFill>
                <a:latin typeface="Calibri" panose="020F0502020204030204" pitchFamily="34" charset="0"/>
              </a:rPr>
              <a:t>    </a:t>
            </a:r>
            <a:r>
              <a:rPr lang="en-US" b="1" dirty="0">
                <a:solidFill>
                  <a:srgbClr val="FFFF66"/>
                </a:solidFill>
                <a:latin typeface="Calibri" panose="020F0502020204030204" pitchFamily="34" charset="0"/>
              </a:rPr>
              <a:t>Also in the March/April 1999, p 41, issue of </a:t>
            </a:r>
            <a:r>
              <a:rPr lang="en-US" b="1" i="1" dirty="0">
                <a:solidFill>
                  <a:srgbClr val="FFFF66"/>
                </a:solidFill>
                <a:latin typeface="Calibri" panose="020F0502020204030204" pitchFamily="34" charset="0"/>
              </a:rPr>
              <a:t>Biblical Archaeology Review</a:t>
            </a:r>
            <a:r>
              <a:rPr lang="en-US" b="1" dirty="0">
                <a:solidFill>
                  <a:srgbClr val="FFFF66"/>
                </a:solidFill>
                <a:latin typeface="Calibri" panose="020F0502020204030204" pitchFamily="34" charset="0"/>
              </a:rPr>
              <a:t>, the article</a:t>
            </a:r>
            <a:r>
              <a:rPr lang="en-US" b="1" dirty="0">
                <a:solidFill>
                  <a:srgbClr val="990033"/>
                </a:solidFill>
                <a:latin typeface="Calibri" panose="020F0502020204030204" pitchFamily="34" charset="0"/>
              </a:rPr>
              <a:t> </a:t>
            </a:r>
            <a:r>
              <a:rPr lang="en-US" b="1" dirty="0">
                <a:solidFill>
                  <a:srgbClr val="CCECFF"/>
                </a:solidFill>
                <a:latin typeface="Calibri" panose="020F0502020204030204" pitchFamily="34" charset="0"/>
              </a:rPr>
              <a:t>“King Hezekiah’s Seal Bears Phoenician Imagery”</a:t>
            </a:r>
            <a:r>
              <a:rPr lang="en-US" b="1" dirty="0">
                <a:solidFill>
                  <a:srgbClr val="990033"/>
                </a:solidFill>
                <a:latin typeface="Calibri" panose="020F0502020204030204" pitchFamily="34" charset="0"/>
              </a:rPr>
              <a:t> </a:t>
            </a:r>
            <a:r>
              <a:rPr lang="en-US" b="1" dirty="0">
                <a:solidFill>
                  <a:srgbClr val="FFFF66"/>
                </a:solidFill>
                <a:latin typeface="Calibri" panose="020F0502020204030204" pitchFamily="34" charset="0"/>
              </a:rPr>
              <a:t>tells of an archaeological artifact, a seal, that uses the term MLK.</a:t>
            </a:r>
            <a:r>
              <a:rPr lang="en-US" b="1" dirty="0">
                <a:solidFill>
                  <a:srgbClr val="990033"/>
                </a:solidFill>
                <a:latin typeface="Calibri" panose="020F0502020204030204" pitchFamily="34" charset="0"/>
              </a:rPr>
              <a:t>  </a:t>
            </a:r>
            <a:r>
              <a:rPr lang="en-US" b="1" dirty="0">
                <a:solidFill>
                  <a:srgbClr val="FFFF66"/>
                </a:solidFill>
                <a:latin typeface="Calibri" panose="020F0502020204030204" pitchFamily="34" charset="0"/>
              </a:rPr>
              <a:t>It reads,</a:t>
            </a:r>
            <a:r>
              <a:rPr lang="en-US" b="1" dirty="0">
                <a:solidFill>
                  <a:srgbClr val="FF9900"/>
                </a:solidFill>
                <a:latin typeface="Calibri" panose="020F0502020204030204" pitchFamily="34" charset="0"/>
              </a:rPr>
              <a:t> </a:t>
            </a:r>
            <a:r>
              <a:rPr lang="en-US" b="1" dirty="0">
                <a:solidFill>
                  <a:srgbClr val="CCECFF"/>
                </a:solidFill>
                <a:latin typeface="Calibri" panose="020F0502020204030204" pitchFamily="34" charset="0"/>
              </a:rPr>
              <a:t>“Belonging to Hezekiah, (son of) “Ahaz, King of Judah.”</a:t>
            </a:r>
          </a:p>
          <a:p>
            <a:pPr algn="r" eaLnBrk="1" hangingPunct="1">
              <a:buFontTx/>
              <a:buNone/>
            </a:pPr>
            <a:endParaRPr lang="en-US" sz="2400" b="1" dirty="0">
              <a:solidFill>
                <a:srgbClr val="CCECFF"/>
              </a:solidFill>
            </a:endParaRPr>
          </a:p>
        </p:txBody>
      </p:sp>
      <p:sp>
        <p:nvSpPr>
          <p:cNvPr id="56323" name="Footer Placeholder 4"/>
          <p:cNvSpPr>
            <a:spLocks noGrp="1"/>
          </p:cNvSpPr>
          <p:nvPr>
            <p:ph type="ftr" sz="quarter" idx="11"/>
          </p:nvPr>
        </p:nvSpPr>
        <p:spPr>
          <a:xfrm>
            <a:off x="3124200" y="5867400"/>
            <a:ext cx="2895600" cy="854075"/>
          </a:xfrm>
          <a:noFill/>
        </p:spPr>
        <p:txBody>
          <a:bodyPr/>
          <a:lstStyle/>
          <a:p>
            <a:r>
              <a:rPr lang="en-US" sz="1100" dirty="0">
                <a:solidFill>
                  <a:srgbClr val="FFFF66"/>
                </a:solidFill>
              </a:rPr>
              <a:t>@ LYLE L. SMITH 2022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type="title"/>
          </p:nvPr>
        </p:nvPicPr>
        <p:blipFill>
          <a:blip r:embed="rId2" cstate="email">
            <a:extLst>
              <a:ext uri="{28A0092B-C50C-407E-A947-70E740481C1C}">
                <a14:useLocalDpi xmlns:a14="http://schemas.microsoft.com/office/drawing/2010/main"/>
              </a:ext>
            </a:extLst>
          </a:blip>
          <a:srcRect/>
          <a:stretch>
            <a:fillRect/>
          </a:stretch>
        </p:blipFill>
        <p:spPr>
          <a:xfrm>
            <a:off x="0" y="838200"/>
            <a:ext cx="9144000" cy="6019800"/>
          </a:xfrm>
        </p:spPr>
      </p:pic>
      <p:sp>
        <p:nvSpPr>
          <p:cNvPr id="57347" name="Rectangle 3"/>
          <p:cNvSpPr>
            <a:spLocks noGrp="1" noChangeArrowheads="1"/>
          </p:cNvSpPr>
          <p:nvPr>
            <p:ph type="body" idx="1"/>
          </p:nvPr>
        </p:nvSpPr>
        <p:spPr>
          <a:xfrm>
            <a:off x="0" y="152400"/>
            <a:ext cx="9144000" cy="685800"/>
          </a:xfrm>
        </p:spPr>
        <p:txBody>
          <a:bodyPr/>
          <a:lstStyle/>
          <a:p>
            <a:pPr algn="ctr" eaLnBrk="1" hangingPunct="1">
              <a:lnSpc>
                <a:spcPct val="80000"/>
              </a:lnSpc>
              <a:buFontTx/>
              <a:buNone/>
            </a:pPr>
            <a:r>
              <a:rPr lang="en-US" sz="2400" b="1" dirty="0">
                <a:solidFill>
                  <a:srgbClr val="FFFF66"/>
                </a:solidFill>
              </a:rPr>
              <a:t>Clay seal belonging to Hezekiah son of Ahaz</a:t>
            </a:r>
          </a:p>
          <a:p>
            <a:pPr algn="ctr" eaLnBrk="1" hangingPunct="1">
              <a:lnSpc>
                <a:spcPct val="80000"/>
              </a:lnSpc>
              <a:buFontTx/>
              <a:buNone/>
            </a:pPr>
            <a:r>
              <a:rPr lang="en-US" sz="1600" b="1" dirty="0">
                <a:solidFill>
                  <a:srgbClr val="FFFF66"/>
                </a:solidFill>
              </a:rPr>
              <a:t>Drawing by Glenn Scott</a:t>
            </a:r>
          </a:p>
        </p:txBody>
      </p:sp>
      <p:sp>
        <p:nvSpPr>
          <p:cNvPr id="4" name="Footer Placeholder 3"/>
          <p:cNvSpPr>
            <a:spLocks noGrp="1"/>
          </p:cNvSpPr>
          <p:nvPr>
            <p:ph type="ftr" sz="quarter" idx="11"/>
          </p:nvPr>
        </p:nvSpPr>
        <p:spPr/>
        <p:txBody>
          <a:bodyPr/>
          <a:lstStyle/>
          <a:p>
            <a:pPr>
              <a:defRPr/>
            </a:pPr>
            <a:r>
              <a:rPr lang="en-US" dirty="0">
                <a:solidFill>
                  <a:srgbClr val="FFFF66"/>
                </a:solidFill>
              </a:rPr>
              <a:t>@ LYLE L. SMITH 2022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762000" y="228600"/>
            <a:ext cx="7391400" cy="5105400"/>
          </a:xfrm>
        </p:spPr>
        <p:txBody>
          <a:bodyPr/>
          <a:lstStyle/>
          <a:p>
            <a:pPr eaLnBrk="1" hangingPunct="1">
              <a:buFontTx/>
              <a:buNone/>
            </a:pPr>
            <a:r>
              <a:rPr lang="en-US" dirty="0">
                <a:solidFill>
                  <a:srgbClr val="FFFF66"/>
                </a:solidFill>
              </a:rPr>
              <a:t>   </a:t>
            </a:r>
          </a:p>
          <a:p>
            <a:pPr eaLnBrk="1" hangingPunct="1">
              <a:buFontTx/>
              <a:buNone/>
            </a:pPr>
            <a:r>
              <a:rPr lang="en-US" sz="2800" b="1" dirty="0">
                <a:solidFill>
                  <a:srgbClr val="FFFF66"/>
                </a:solidFill>
              </a:rPr>
              <a:t>    </a:t>
            </a:r>
            <a:r>
              <a:rPr lang="en-US" b="1" dirty="0">
                <a:solidFill>
                  <a:srgbClr val="FFFF66"/>
                </a:solidFill>
              </a:rPr>
              <a:t>For the fifth time The Book of Mormon contains information that is correct for the time it occurred, as in Mulek (son of the king).  </a:t>
            </a:r>
          </a:p>
          <a:p>
            <a:pPr eaLnBrk="1" hangingPunct="1">
              <a:buFontTx/>
              <a:buNone/>
            </a:pPr>
            <a:r>
              <a:rPr lang="en-US" b="1" dirty="0">
                <a:solidFill>
                  <a:srgbClr val="FFFF66"/>
                </a:solidFill>
              </a:rPr>
              <a:t>	</a:t>
            </a:r>
          </a:p>
          <a:p>
            <a:pPr eaLnBrk="1" hangingPunct="1">
              <a:buFontTx/>
              <a:buNone/>
            </a:pPr>
            <a:r>
              <a:rPr lang="en-US" b="1" dirty="0">
                <a:solidFill>
                  <a:srgbClr val="FFFF66"/>
                </a:solidFill>
              </a:rPr>
              <a:t>    Also, the name Mulek holds special interest for us as a calendar day name in Mesoamerica. There are many examples of this hieroglyph in the Maya area.</a:t>
            </a:r>
          </a:p>
        </p:txBody>
      </p:sp>
      <p:sp>
        <p:nvSpPr>
          <p:cNvPr id="58371" name="Footer Placeholder 4"/>
          <p:cNvSpPr>
            <a:spLocks noGrp="1"/>
          </p:cNvSpPr>
          <p:nvPr>
            <p:ph type="ftr" sz="quarter" idx="11"/>
          </p:nvPr>
        </p:nvSpPr>
        <p:spPr>
          <a:xfrm>
            <a:off x="3124200" y="6019800"/>
            <a:ext cx="2895600" cy="701675"/>
          </a:xfrm>
          <a:noFill/>
        </p:spPr>
        <p:txBody>
          <a:bodyPr/>
          <a:lstStyle/>
          <a:p>
            <a:r>
              <a:rPr lang="en-US" sz="1100" dirty="0">
                <a:solidFill>
                  <a:srgbClr val="FFFF66"/>
                </a:solidFill>
              </a:rPr>
              <a:t>@ LYLE L. SMITH 2022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3000" y="1981201"/>
            <a:ext cx="6629400" cy="3429000"/>
          </a:xfrm>
        </p:spPr>
        <p:txBody>
          <a:bodyPr/>
          <a:lstStyle/>
          <a:p>
            <a:pPr marL="0" indent="0" algn="ctr">
              <a:buNone/>
            </a:pPr>
            <a:r>
              <a:rPr lang="en-US" b="1" dirty="0">
                <a:solidFill>
                  <a:srgbClr val="FFFF66"/>
                </a:solidFill>
                <a:latin typeface="Calibri" panose="020F0502020204030204" pitchFamily="34" charset="0"/>
              </a:rPr>
              <a:t>The standard opening of “and now”.</a:t>
            </a:r>
          </a:p>
          <a:p>
            <a:pPr marL="0" indent="0">
              <a:buNone/>
            </a:pPr>
            <a:endParaRPr lang="en-US" b="1" dirty="0">
              <a:solidFill>
                <a:srgbClr val="FFFF66"/>
              </a:solidFill>
              <a:latin typeface="Calibri" panose="020F0502020204030204" pitchFamily="34" charset="0"/>
            </a:endParaRPr>
          </a:p>
          <a:p>
            <a:pPr marL="0" indent="0">
              <a:buNone/>
            </a:pPr>
            <a:r>
              <a:rPr lang="en-US" b="1" dirty="0">
                <a:solidFill>
                  <a:srgbClr val="FFFF66"/>
                </a:solidFill>
                <a:latin typeface="Calibri" panose="020F0502020204030204" pitchFamily="34" charset="0"/>
              </a:rPr>
              <a:t>Before we look at what The Book of Mormon says, we are going to look at the archaeology first.</a:t>
            </a:r>
          </a:p>
        </p:txBody>
      </p:sp>
      <p:sp>
        <p:nvSpPr>
          <p:cNvPr id="2" name="Footer Placeholder 1"/>
          <p:cNvSpPr>
            <a:spLocks noGrp="1"/>
          </p:cNvSpPr>
          <p:nvPr>
            <p:ph type="ftr" sz="quarter" idx="11"/>
          </p:nvPr>
        </p:nvSpPr>
        <p:spPr>
          <a:xfrm>
            <a:off x="3124200" y="5791200"/>
            <a:ext cx="2895600" cy="930275"/>
          </a:xfrm>
        </p:spPr>
        <p:txBody>
          <a:bodyPr/>
          <a:lstStyle/>
          <a:p>
            <a:pPr>
              <a:defRPr/>
            </a:pPr>
            <a:r>
              <a:rPr lang="en-US" sz="1100" dirty="0">
                <a:solidFill>
                  <a:srgbClr val="FFFF00"/>
                </a:solidFill>
              </a:rPr>
              <a:t>@ LYLE L. SMITH 2022</a:t>
            </a:r>
          </a:p>
        </p:txBody>
      </p:sp>
      <p:sp>
        <p:nvSpPr>
          <p:cNvPr id="5" name="Title 4"/>
          <p:cNvSpPr>
            <a:spLocks noGrp="1"/>
          </p:cNvSpPr>
          <p:nvPr>
            <p:ph type="title"/>
          </p:nvPr>
        </p:nvSpPr>
        <p:spPr>
          <a:xfrm>
            <a:off x="457200" y="533400"/>
            <a:ext cx="8229600" cy="1295400"/>
          </a:xfrm>
        </p:spPr>
        <p:txBody>
          <a:bodyPr/>
          <a:lstStyle/>
          <a:p>
            <a:br>
              <a:rPr lang="en-US" sz="3200" b="1" dirty="0">
                <a:latin typeface="Calibri" panose="020F0502020204030204" pitchFamily="34" charset="0"/>
              </a:rPr>
            </a:br>
            <a:r>
              <a:rPr lang="en-US" sz="3200" b="1" dirty="0">
                <a:solidFill>
                  <a:srgbClr val="FFFF00"/>
                </a:solidFill>
                <a:latin typeface="Calibri" panose="020F0502020204030204" pitchFamily="34" charset="0"/>
              </a:rPr>
              <a:t>Narrative # 5</a:t>
            </a:r>
            <a:br>
              <a:rPr lang="en-US" sz="3200" b="1" dirty="0">
                <a:solidFill>
                  <a:srgbClr val="FFFF00"/>
                </a:solidFill>
                <a:latin typeface="Calibri" panose="020F0502020204030204" pitchFamily="34" charset="0"/>
              </a:rPr>
            </a:br>
            <a:r>
              <a:rPr lang="en-US" sz="3200" b="1" dirty="0">
                <a:solidFill>
                  <a:srgbClr val="FFFF00"/>
                </a:solidFill>
                <a:latin typeface="Calibri" panose="020F0502020204030204" pitchFamily="34" charset="0"/>
              </a:rPr>
              <a:t> The Book of Mormon</a:t>
            </a:r>
            <a:br>
              <a:rPr lang="en-US" sz="3200" b="1" dirty="0">
                <a:latin typeface="Calibri" panose="020F0502020204030204" pitchFamily="34" charset="0"/>
              </a:rPr>
            </a:br>
            <a:br>
              <a:rPr lang="en-US" sz="3200" b="1" dirty="0">
                <a:latin typeface="Calibri" panose="020F0502020204030204" pitchFamily="34" charset="0"/>
              </a:rPr>
            </a:br>
            <a:endParaRPr lang="en-US" sz="3200" b="1" dirty="0">
              <a:latin typeface="Calibri" panose="020F0502020204030204" pitchFamily="34" charset="0"/>
            </a:endParaRPr>
          </a:p>
        </p:txBody>
      </p:sp>
    </p:spTree>
    <p:extLst>
      <p:ext uri="{BB962C8B-B14F-4D97-AF65-F5344CB8AC3E}">
        <p14:creationId xmlns:p14="http://schemas.microsoft.com/office/powerpoint/2010/main" val="330153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304800"/>
            <a:ext cx="7543800" cy="5821363"/>
          </a:xfrm>
        </p:spPr>
        <p:txBody>
          <a:bodyPr/>
          <a:lstStyle/>
          <a:p>
            <a:pPr marL="0" indent="0">
              <a:buNone/>
            </a:pPr>
            <a:r>
              <a:rPr lang="en-US" b="1" dirty="0">
                <a:solidFill>
                  <a:srgbClr val="FFFF66"/>
                </a:solidFill>
              </a:rPr>
              <a:t>When The Book of Mormon was published in 1830 in its pages were a number of cultural and linguistic statements that related to Israel at the time of Lehi about 600 B.C..  These statements were highly disputed and </a:t>
            </a:r>
            <a:r>
              <a:rPr lang="en-US" b="1" u="sng" dirty="0">
                <a:solidFill>
                  <a:srgbClr val="FFFF66"/>
                </a:solidFill>
              </a:rPr>
              <a:t>not accepted as true by non believers.  </a:t>
            </a:r>
            <a:r>
              <a:rPr lang="en-US" b="1" dirty="0">
                <a:solidFill>
                  <a:srgbClr val="FFFF66"/>
                </a:solidFill>
              </a:rPr>
              <a:t>Today we are going to look a six very controversial statements and see if they were accurate or not.</a:t>
            </a:r>
          </a:p>
          <a:p>
            <a:pPr marL="0" indent="0">
              <a:buNone/>
            </a:pPr>
            <a:endParaRPr lang="en-US" sz="2800" dirty="0"/>
          </a:p>
        </p:txBody>
      </p:sp>
      <p:sp>
        <p:nvSpPr>
          <p:cNvPr id="2" name="Footer Placeholder 1"/>
          <p:cNvSpPr>
            <a:spLocks noGrp="1"/>
          </p:cNvSpPr>
          <p:nvPr>
            <p:ph type="ftr" sz="quarter" idx="11"/>
          </p:nvPr>
        </p:nvSpPr>
        <p:spPr/>
        <p:txBody>
          <a:bodyPr/>
          <a:lstStyle/>
          <a:p>
            <a:pPr>
              <a:defRPr/>
            </a:pPr>
            <a:r>
              <a:rPr lang="en-US" sz="1100">
                <a:solidFill>
                  <a:srgbClr val="FFFF66"/>
                </a:solidFill>
              </a:rPr>
              <a:t>@ LYLE L. SMITH 2022</a:t>
            </a:r>
            <a:endParaRPr lang="en-US" sz="1100" dirty="0">
              <a:solidFill>
                <a:srgbClr val="FFFF66"/>
              </a:solidFill>
            </a:endParaRPr>
          </a:p>
        </p:txBody>
      </p:sp>
    </p:spTree>
    <p:extLst>
      <p:ext uri="{BB962C8B-B14F-4D97-AF65-F5344CB8AC3E}">
        <p14:creationId xmlns:p14="http://schemas.microsoft.com/office/powerpoint/2010/main" val="16247038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a:xfrm>
            <a:off x="1066800" y="0"/>
            <a:ext cx="6629400" cy="5486400"/>
          </a:xfrm>
        </p:spPr>
        <p:txBody>
          <a:bodyPr/>
          <a:lstStyle/>
          <a:p>
            <a:pPr eaLnBrk="1" hangingPunct="1">
              <a:lnSpc>
                <a:spcPct val="90000"/>
              </a:lnSpc>
              <a:buFontTx/>
              <a:buNone/>
            </a:pPr>
            <a:r>
              <a:rPr lang="en-US" sz="3600" dirty="0"/>
              <a:t>  </a:t>
            </a:r>
          </a:p>
          <a:p>
            <a:pPr algn="ctr" eaLnBrk="1" hangingPunct="1">
              <a:lnSpc>
                <a:spcPct val="90000"/>
              </a:lnSpc>
              <a:buFontTx/>
              <a:buNone/>
            </a:pPr>
            <a:r>
              <a:rPr lang="en-US" sz="3600" dirty="0"/>
              <a:t>   </a:t>
            </a:r>
            <a:r>
              <a:rPr lang="en-US" b="1" dirty="0">
                <a:solidFill>
                  <a:srgbClr val="FFFF00"/>
                </a:solidFill>
              </a:rPr>
              <a:t>Narrative # 5</a:t>
            </a:r>
          </a:p>
          <a:p>
            <a:pPr algn="ctr" eaLnBrk="1" hangingPunct="1">
              <a:lnSpc>
                <a:spcPct val="90000"/>
              </a:lnSpc>
              <a:buFontTx/>
              <a:buNone/>
            </a:pPr>
            <a:r>
              <a:rPr lang="en-US" b="1" dirty="0">
                <a:solidFill>
                  <a:srgbClr val="FFFF00"/>
                </a:solidFill>
              </a:rPr>
              <a:t>	Archaeological evidence</a:t>
            </a:r>
          </a:p>
          <a:p>
            <a:pPr eaLnBrk="1" hangingPunct="1">
              <a:lnSpc>
                <a:spcPct val="90000"/>
              </a:lnSpc>
              <a:buFontTx/>
              <a:buNone/>
            </a:pPr>
            <a:endParaRPr lang="en-US" sz="4400" b="1" dirty="0">
              <a:solidFill>
                <a:srgbClr val="FFFF66"/>
              </a:solidFill>
            </a:endParaRPr>
          </a:p>
          <a:p>
            <a:pPr eaLnBrk="1" hangingPunct="1">
              <a:lnSpc>
                <a:spcPct val="90000"/>
              </a:lnSpc>
              <a:buFontTx/>
              <a:buNone/>
            </a:pPr>
            <a:r>
              <a:rPr lang="en-US" sz="3600" dirty="0">
                <a:solidFill>
                  <a:srgbClr val="FFFF66"/>
                </a:solidFill>
              </a:rPr>
              <a:t>   </a:t>
            </a:r>
            <a:r>
              <a:rPr lang="en-US" b="1" dirty="0">
                <a:solidFill>
                  <a:srgbClr val="FFFF66"/>
                </a:solidFill>
              </a:rPr>
              <a:t>In BAR, March/April 1987, pages 36-39, Anson F. Rainey writes about the office files of the commander of the fort.  In the translation of some of these files, Rainey indicates that </a:t>
            </a:r>
            <a:r>
              <a:rPr lang="en-US" b="1" dirty="0">
                <a:solidFill>
                  <a:srgbClr val="CCECFF"/>
                </a:solidFill>
              </a:rPr>
              <a:t>“and now”</a:t>
            </a:r>
            <a:r>
              <a:rPr lang="en-US" b="1" dirty="0">
                <a:solidFill>
                  <a:srgbClr val="FF9900"/>
                </a:solidFill>
              </a:rPr>
              <a:t> </a:t>
            </a:r>
            <a:r>
              <a:rPr lang="en-US" b="1" dirty="0">
                <a:solidFill>
                  <a:srgbClr val="FFFF66"/>
                </a:solidFill>
              </a:rPr>
              <a:t>is a</a:t>
            </a:r>
            <a:r>
              <a:rPr lang="en-US" b="1" dirty="0">
                <a:solidFill>
                  <a:srgbClr val="FF9900"/>
                </a:solidFill>
              </a:rPr>
              <a:t> </a:t>
            </a:r>
            <a:r>
              <a:rPr lang="en-US" b="1" dirty="0">
                <a:solidFill>
                  <a:srgbClr val="CCECFF"/>
                </a:solidFill>
              </a:rPr>
              <a:t>“standard opening.”</a:t>
            </a:r>
            <a:r>
              <a:rPr lang="en-US" b="1" dirty="0">
                <a:solidFill>
                  <a:srgbClr val="FF9900"/>
                </a:solidFill>
              </a:rPr>
              <a:t> </a:t>
            </a:r>
            <a:endParaRPr lang="en-US" b="1" dirty="0">
              <a:solidFill>
                <a:srgbClr val="990033"/>
              </a:solidFill>
            </a:endParaRPr>
          </a:p>
          <a:p>
            <a:pPr eaLnBrk="1" hangingPunct="1">
              <a:lnSpc>
                <a:spcPct val="90000"/>
              </a:lnSpc>
              <a:buFontTx/>
              <a:buNone/>
            </a:pPr>
            <a:r>
              <a:rPr lang="en-US" b="1" dirty="0">
                <a:solidFill>
                  <a:srgbClr val="990033"/>
                </a:solidFill>
              </a:rPr>
              <a:t>   </a:t>
            </a:r>
          </a:p>
        </p:txBody>
      </p:sp>
      <p:sp>
        <p:nvSpPr>
          <p:cNvPr id="59395" name="Footer Placeholder 4"/>
          <p:cNvSpPr>
            <a:spLocks noGrp="1"/>
          </p:cNvSpPr>
          <p:nvPr>
            <p:ph type="ftr" sz="quarter" idx="11"/>
          </p:nvPr>
        </p:nvSpPr>
        <p:spPr>
          <a:xfrm>
            <a:off x="3124200" y="6019800"/>
            <a:ext cx="2895600" cy="701675"/>
          </a:xfrm>
          <a:noFill/>
        </p:spPr>
        <p:txBody>
          <a:bodyPr/>
          <a:lstStyle/>
          <a:p>
            <a:r>
              <a:rPr lang="en-US" sz="1100" dirty="0">
                <a:solidFill>
                  <a:srgbClr val="FFFF66"/>
                </a:solidFill>
              </a:rPr>
              <a:t>@ LYLE L. SMITH 2022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685800" y="533401"/>
            <a:ext cx="7620000" cy="5181599"/>
          </a:xfrm>
        </p:spPr>
        <p:txBody>
          <a:bodyPr/>
          <a:lstStyle/>
          <a:p>
            <a:pPr eaLnBrk="1" hangingPunct="1">
              <a:buFontTx/>
              <a:buNone/>
            </a:pPr>
            <a:r>
              <a:rPr lang="en-US" dirty="0">
                <a:solidFill>
                  <a:srgbClr val="FFFF66"/>
                </a:solidFill>
              </a:rPr>
              <a:t>    </a:t>
            </a:r>
            <a:r>
              <a:rPr lang="en-US" b="1" dirty="0">
                <a:solidFill>
                  <a:srgbClr val="FFFF66"/>
                </a:solidFill>
              </a:rPr>
              <a:t>“To Eliashib,</a:t>
            </a:r>
            <a:r>
              <a:rPr lang="en-US" b="1" dirty="0">
                <a:solidFill>
                  <a:srgbClr val="990033"/>
                </a:solidFill>
              </a:rPr>
              <a:t> </a:t>
            </a:r>
            <a:r>
              <a:rPr lang="en-US" b="1" dirty="0">
                <a:solidFill>
                  <a:schemeClr val="accent2">
                    <a:lumMod val="20000"/>
                    <a:lumOff val="80000"/>
                  </a:schemeClr>
                </a:solidFill>
              </a:rPr>
              <a:t>and</a:t>
            </a:r>
            <a:r>
              <a:rPr lang="en-US" b="1" dirty="0">
                <a:solidFill>
                  <a:srgbClr val="CCECFF"/>
                </a:solidFill>
              </a:rPr>
              <a:t> now</a:t>
            </a:r>
            <a:r>
              <a:rPr lang="en-US" b="1" dirty="0">
                <a:solidFill>
                  <a:srgbClr val="990033"/>
                </a:solidFill>
              </a:rPr>
              <a:t> </a:t>
            </a:r>
            <a:r>
              <a:rPr lang="en-US" b="1" dirty="0">
                <a:solidFill>
                  <a:srgbClr val="FFFF66"/>
                </a:solidFill>
              </a:rPr>
              <a:t>(the standard opening), give the Kittiyim (50 solders) three baths (barrels) of wine and write the name of the day.” </a:t>
            </a:r>
          </a:p>
          <a:p>
            <a:pPr eaLnBrk="1" hangingPunct="1">
              <a:buFontTx/>
              <a:buNone/>
            </a:pPr>
            <a:endParaRPr lang="en-US" b="1" dirty="0">
              <a:solidFill>
                <a:srgbClr val="FFFF66"/>
              </a:solidFill>
            </a:endParaRPr>
          </a:p>
          <a:p>
            <a:pPr eaLnBrk="1" hangingPunct="1">
              <a:buFontTx/>
              <a:buNone/>
            </a:pPr>
            <a:endParaRPr lang="en-US" b="1" dirty="0">
              <a:solidFill>
                <a:srgbClr val="FFFF66"/>
              </a:solidFill>
            </a:endParaRPr>
          </a:p>
          <a:p>
            <a:pPr eaLnBrk="1" hangingPunct="1">
              <a:buFontTx/>
              <a:buNone/>
            </a:pPr>
            <a:r>
              <a:rPr lang="en-US" b="1" dirty="0">
                <a:solidFill>
                  <a:srgbClr val="FFFF66"/>
                </a:solidFill>
              </a:rPr>
              <a:t>    “To my lord Eliashib, May Yahweh seek your welfare.</a:t>
            </a:r>
          </a:p>
          <a:p>
            <a:pPr eaLnBrk="1" hangingPunct="1">
              <a:buFontTx/>
              <a:buNone/>
            </a:pPr>
            <a:r>
              <a:rPr lang="en-US" b="1" dirty="0">
                <a:solidFill>
                  <a:srgbClr val="CCECFF"/>
                </a:solidFill>
              </a:rPr>
              <a:t>    And now</a:t>
            </a:r>
            <a:r>
              <a:rPr lang="en-US" b="1" dirty="0">
                <a:solidFill>
                  <a:srgbClr val="FF9900"/>
                </a:solidFill>
              </a:rPr>
              <a:t> </a:t>
            </a:r>
            <a:r>
              <a:rPr lang="en-US" b="1" dirty="0">
                <a:solidFill>
                  <a:srgbClr val="FFFF66"/>
                </a:solidFill>
              </a:rPr>
              <a:t>. . .</a:t>
            </a:r>
            <a:r>
              <a:rPr lang="en-US" b="1" dirty="0">
                <a:solidFill>
                  <a:srgbClr val="FF9900"/>
                </a:solidFill>
              </a:rPr>
              <a:t> </a:t>
            </a:r>
            <a:r>
              <a:rPr lang="en-US" b="1" dirty="0">
                <a:solidFill>
                  <a:srgbClr val="FFFF66"/>
                </a:solidFill>
              </a:rPr>
              <a:t>as to the matter which you commanded me….”</a:t>
            </a:r>
          </a:p>
        </p:txBody>
      </p:sp>
      <p:sp>
        <p:nvSpPr>
          <p:cNvPr id="60419" name="Footer Placeholder 4"/>
          <p:cNvSpPr>
            <a:spLocks noGrp="1"/>
          </p:cNvSpPr>
          <p:nvPr>
            <p:ph type="ftr" sz="quarter" idx="11"/>
          </p:nvPr>
        </p:nvSpPr>
        <p:spPr>
          <a:xfrm>
            <a:off x="3124200" y="5943600"/>
            <a:ext cx="2895600" cy="777875"/>
          </a:xfrm>
          <a:noFill/>
        </p:spPr>
        <p:txBody>
          <a:bodyPr/>
          <a:lstStyle/>
          <a:p>
            <a:r>
              <a:rPr lang="en-US" sz="1100" dirty="0">
                <a:solidFill>
                  <a:srgbClr val="FFFF66"/>
                </a:solidFill>
              </a:rPr>
              <a:t>@ LYLE L. SMITH 2022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3050"/>
            <a:ext cx="3008313" cy="2089150"/>
          </a:xfrm>
        </p:spPr>
        <p:txBody>
          <a:bodyPr>
            <a:normAutofit/>
          </a:bodyPr>
          <a:lstStyle/>
          <a:p>
            <a:r>
              <a:rPr lang="en-US" sz="2800" dirty="0"/>
              <a:t>A letter written in ink on pottery, early 6</a:t>
            </a:r>
            <a:r>
              <a:rPr lang="en-US" sz="2800" baseline="30000" dirty="0"/>
              <a:t>th</a:t>
            </a:r>
            <a:r>
              <a:rPr lang="en-US" sz="2800" dirty="0"/>
              <a:t> century from Arad.</a:t>
            </a:r>
          </a:p>
        </p:txBody>
      </p:sp>
      <p:sp>
        <p:nvSpPr>
          <p:cNvPr id="9" name="Content Placeholder 8"/>
          <p:cNvSpPr>
            <a:spLocks noGrp="1"/>
          </p:cNvSpPr>
          <p:nvPr>
            <p:ph idx="1"/>
          </p:nvPr>
        </p:nvSpPr>
        <p:spPr/>
        <p:txBody>
          <a:bodyPr/>
          <a:lstStyle/>
          <a:p>
            <a:endParaRPr lang="en-US" dirty="0"/>
          </a:p>
        </p:txBody>
      </p:sp>
      <p:sp>
        <p:nvSpPr>
          <p:cNvPr id="10" name="Text Placeholder 9"/>
          <p:cNvSpPr>
            <a:spLocks noGrp="1"/>
          </p:cNvSpPr>
          <p:nvPr>
            <p:ph type="body" sz="half" idx="2"/>
          </p:nvPr>
        </p:nvSpPr>
        <p:spPr>
          <a:xfrm>
            <a:off x="457200" y="2667000"/>
            <a:ext cx="3008313" cy="3459163"/>
          </a:xfrm>
        </p:spPr>
        <p:txBody>
          <a:bodyPr>
            <a:normAutofit/>
          </a:bodyPr>
          <a:lstStyle/>
          <a:p>
            <a:r>
              <a:rPr lang="en-US" sz="3200" b="1" dirty="0"/>
              <a:t>“To my lord Eliashib . . . </a:t>
            </a:r>
            <a:r>
              <a:rPr lang="en-US" sz="3200" b="1" dirty="0">
                <a:solidFill>
                  <a:schemeClr val="accent2">
                    <a:lumMod val="20000"/>
                    <a:lumOff val="80000"/>
                  </a:schemeClr>
                </a:solidFill>
              </a:rPr>
              <a:t>And now</a:t>
            </a:r>
            <a:r>
              <a:rPr lang="en-US" sz="3200" b="1" dirty="0"/>
              <a:t>: Give to </a:t>
            </a:r>
            <a:r>
              <a:rPr lang="en-US" sz="3200" b="1" dirty="0" err="1"/>
              <a:t>Shemaryahu</a:t>
            </a:r>
            <a:r>
              <a:rPr lang="en-US" sz="3200" b="1" dirty="0"/>
              <a:t>….”</a:t>
            </a:r>
          </a:p>
        </p:txBody>
      </p:sp>
      <p:sp>
        <p:nvSpPr>
          <p:cNvPr id="3" name="Footer Placeholder 2"/>
          <p:cNvSpPr>
            <a:spLocks noGrp="1"/>
          </p:cNvSpPr>
          <p:nvPr>
            <p:ph type="ftr" sz="quarter" idx="11"/>
          </p:nvPr>
        </p:nvSpPr>
        <p:spPr/>
        <p:txBody>
          <a:bodyPr/>
          <a:lstStyle/>
          <a:p>
            <a:r>
              <a:rPr lang="en-US" sz="1100">
                <a:solidFill>
                  <a:srgbClr val="FFFF66"/>
                </a:solidFill>
              </a:rPr>
              <a:t>@ LYLE L. SMITH 2022</a:t>
            </a:r>
            <a:endParaRPr lang="en-US" sz="1100" dirty="0">
              <a:solidFill>
                <a:srgbClr val="FFFF66"/>
              </a:solidFill>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7600" y="304800"/>
            <a:ext cx="472693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3985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762000" y="838201"/>
            <a:ext cx="7543800" cy="4572000"/>
          </a:xfrm>
        </p:spPr>
        <p:txBody>
          <a:bodyPr/>
          <a:lstStyle/>
          <a:p>
            <a:pPr eaLnBrk="1" hangingPunct="1">
              <a:buFontTx/>
              <a:buNone/>
            </a:pPr>
            <a:r>
              <a:rPr lang="en-US" sz="2800" b="1" dirty="0">
                <a:solidFill>
                  <a:srgbClr val="FFFF66"/>
                </a:solidFill>
              </a:rPr>
              <a:t>    </a:t>
            </a:r>
            <a:r>
              <a:rPr lang="en-US" b="1" dirty="0">
                <a:solidFill>
                  <a:srgbClr val="FFFF66"/>
                </a:solidFill>
              </a:rPr>
              <a:t>Professor Rainey calls</a:t>
            </a:r>
            <a:r>
              <a:rPr lang="en-US" b="1" dirty="0">
                <a:solidFill>
                  <a:srgbClr val="990033"/>
                </a:solidFill>
              </a:rPr>
              <a:t> </a:t>
            </a:r>
            <a:r>
              <a:rPr lang="en-US" b="1" dirty="0">
                <a:solidFill>
                  <a:srgbClr val="CCECFF"/>
                </a:solidFill>
              </a:rPr>
              <a:t>“And now” a standard opening.</a:t>
            </a:r>
            <a:r>
              <a:rPr lang="en-US" b="1" dirty="0">
                <a:solidFill>
                  <a:srgbClr val="990033"/>
                </a:solidFill>
              </a:rPr>
              <a:t>  </a:t>
            </a:r>
            <a:r>
              <a:rPr lang="en-US" b="1" dirty="0">
                <a:solidFill>
                  <a:srgbClr val="FFFF66"/>
                </a:solidFill>
              </a:rPr>
              <a:t>It must be like “Dear Sir” in our present-day letters. To be considered a standard opening means </a:t>
            </a:r>
            <a:r>
              <a:rPr lang="en-US" b="1" dirty="0">
                <a:solidFill>
                  <a:schemeClr val="hlink"/>
                </a:solidFill>
              </a:rPr>
              <a:t>it was used often</a:t>
            </a:r>
            <a:r>
              <a:rPr lang="en-US" b="1" dirty="0">
                <a:solidFill>
                  <a:srgbClr val="FFFF66"/>
                </a:solidFill>
              </a:rPr>
              <a:t> in the writing of that era.</a:t>
            </a:r>
            <a:r>
              <a:rPr lang="en-US" b="1" dirty="0">
                <a:solidFill>
                  <a:srgbClr val="990033"/>
                </a:solidFill>
              </a:rPr>
              <a:t>  </a:t>
            </a:r>
          </a:p>
        </p:txBody>
      </p:sp>
      <p:sp>
        <p:nvSpPr>
          <p:cNvPr id="61443" name="Footer Placeholder 4"/>
          <p:cNvSpPr>
            <a:spLocks noGrp="1"/>
          </p:cNvSpPr>
          <p:nvPr>
            <p:ph type="ftr" sz="quarter" idx="11"/>
          </p:nvPr>
        </p:nvSpPr>
        <p:spPr>
          <a:xfrm>
            <a:off x="3124200" y="5943600"/>
            <a:ext cx="2895600" cy="747712"/>
          </a:xfrm>
          <a:noFill/>
        </p:spPr>
        <p:txBody>
          <a:bodyPr/>
          <a:lstStyle/>
          <a:p>
            <a:r>
              <a:rPr lang="en-US" sz="1100">
                <a:solidFill>
                  <a:srgbClr val="FFFF66"/>
                </a:solidFill>
              </a:rPr>
              <a:t>@ LYLE L. SMITH 2022</a:t>
            </a:r>
            <a:endParaRPr lang="en-US" sz="1100" dirty="0">
              <a:solidFill>
                <a:srgbClr val="FFFF66"/>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990600" y="457201"/>
            <a:ext cx="6858000" cy="4572000"/>
          </a:xfrm>
        </p:spPr>
        <p:txBody>
          <a:bodyPr/>
          <a:lstStyle/>
          <a:p>
            <a:pPr eaLnBrk="1" hangingPunct="1">
              <a:buFontTx/>
              <a:buNone/>
            </a:pPr>
            <a:r>
              <a:rPr lang="en-US" dirty="0">
                <a:solidFill>
                  <a:srgbClr val="FFFF66"/>
                </a:solidFill>
              </a:rPr>
              <a:t>   </a:t>
            </a:r>
          </a:p>
          <a:p>
            <a:pPr eaLnBrk="1" hangingPunct="1">
              <a:buFontTx/>
              <a:buNone/>
            </a:pPr>
            <a:r>
              <a:rPr lang="en-US" sz="2800" b="1" dirty="0">
                <a:solidFill>
                  <a:srgbClr val="FFFF66"/>
                </a:solidFill>
              </a:rPr>
              <a:t>    </a:t>
            </a:r>
            <a:r>
              <a:rPr lang="en-US" b="1" dirty="0">
                <a:solidFill>
                  <a:srgbClr val="FFFF66"/>
                </a:solidFill>
              </a:rPr>
              <a:t>This caught my attention because I know that The Book of Mormon uses the phrase</a:t>
            </a:r>
            <a:r>
              <a:rPr lang="en-US" b="1" dirty="0">
                <a:solidFill>
                  <a:srgbClr val="990033"/>
                </a:solidFill>
              </a:rPr>
              <a:t> </a:t>
            </a:r>
            <a:r>
              <a:rPr lang="en-US" b="1" dirty="0">
                <a:solidFill>
                  <a:srgbClr val="CCECFF"/>
                </a:solidFill>
              </a:rPr>
              <a:t>“it came to pass” in much the same way, like a standard opening.</a:t>
            </a:r>
            <a:r>
              <a:rPr lang="en-US" b="1" dirty="0">
                <a:solidFill>
                  <a:srgbClr val="990033"/>
                </a:solidFill>
              </a:rPr>
              <a:t> </a:t>
            </a:r>
            <a:r>
              <a:rPr lang="en-US" b="1" dirty="0">
                <a:solidFill>
                  <a:srgbClr val="FFFF66"/>
                </a:solidFill>
              </a:rPr>
              <a:t>So, I wanted to  see if</a:t>
            </a:r>
            <a:r>
              <a:rPr lang="en-US" b="1" dirty="0">
                <a:solidFill>
                  <a:srgbClr val="990033"/>
                </a:solidFill>
              </a:rPr>
              <a:t> </a:t>
            </a:r>
            <a:r>
              <a:rPr lang="en-US" b="1" dirty="0">
                <a:solidFill>
                  <a:srgbClr val="CCECFF"/>
                </a:solidFill>
              </a:rPr>
              <a:t>“and now”</a:t>
            </a:r>
            <a:r>
              <a:rPr lang="en-US" b="1" dirty="0">
                <a:solidFill>
                  <a:srgbClr val="990033"/>
                </a:solidFill>
              </a:rPr>
              <a:t> </a:t>
            </a:r>
            <a:r>
              <a:rPr lang="en-US" b="1" dirty="0">
                <a:solidFill>
                  <a:srgbClr val="FFFF66"/>
                </a:solidFill>
              </a:rPr>
              <a:t>is used as a standard opening in The Book of Mormon.</a:t>
            </a:r>
          </a:p>
          <a:p>
            <a:pPr eaLnBrk="1" hangingPunct="1"/>
            <a:endParaRPr lang="en-US" sz="3600" b="1" dirty="0">
              <a:solidFill>
                <a:srgbClr val="FFFF66"/>
              </a:solidFill>
            </a:endParaRPr>
          </a:p>
        </p:txBody>
      </p:sp>
      <p:sp>
        <p:nvSpPr>
          <p:cNvPr id="62467" name="Footer Placeholder 4"/>
          <p:cNvSpPr>
            <a:spLocks noGrp="1"/>
          </p:cNvSpPr>
          <p:nvPr>
            <p:ph type="ftr" sz="quarter" idx="11"/>
          </p:nvPr>
        </p:nvSpPr>
        <p:spPr>
          <a:xfrm>
            <a:off x="3124200" y="5867400"/>
            <a:ext cx="2895600" cy="781050"/>
          </a:xfrm>
          <a:noFill/>
        </p:spPr>
        <p:txBody>
          <a:bodyPr/>
          <a:lstStyle/>
          <a:p>
            <a:r>
              <a:rPr lang="en-US" sz="1100">
                <a:solidFill>
                  <a:srgbClr val="FFFF66"/>
                </a:solidFill>
              </a:rPr>
              <a:t>@ LYLE L. SMITH 2022</a:t>
            </a:r>
            <a:endParaRPr lang="en-US" sz="1100" dirty="0">
              <a:solidFill>
                <a:srgbClr val="FFFF66"/>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sz="3200" b="1" dirty="0">
                <a:solidFill>
                  <a:srgbClr val="CCECFF"/>
                </a:solidFill>
              </a:rPr>
              <a:t>“AND NOW”</a:t>
            </a:r>
            <a:br>
              <a:rPr lang="en-US" sz="3200" b="1" dirty="0">
                <a:solidFill>
                  <a:srgbClr val="FFFF66"/>
                </a:solidFill>
              </a:rPr>
            </a:br>
            <a:r>
              <a:rPr lang="en-US" sz="3200" b="1" dirty="0">
                <a:solidFill>
                  <a:srgbClr val="FFFF66"/>
                </a:solidFill>
              </a:rPr>
              <a:t>Beginning Words of 1 Nephi</a:t>
            </a:r>
          </a:p>
        </p:txBody>
      </p:sp>
      <p:sp>
        <p:nvSpPr>
          <p:cNvPr id="63491" name="Rectangle 3"/>
          <p:cNvSpPr>
            <a:spLocks noGrp="1" noChangeArrowheads="1"/>
          </p:cNvSpPr>
          <p:nvPr>
            <p:ph type="body" idx="1"/>
          </p:nvPr>
        </p:nvSpPr>
        <p:spPr>
          <a:xfrm>
            <a:off x="228600" y="1600200"/>
            <a:ext cx="8763000" cy="5257800"/>
          </a:xfrm>
        </p:spPr>
        <p:txBody>
          <a:bodyPr/>
          <a:lstStyle/>
          <a:p>
            <a:pPr eaLnBrk="1" hangingPunct="1">
              <a:buFontTx/>
              <a:buNone/>
            </a:pPr>
            <a:r>
              <a:rPr lang="en-US" b="1" dirty="0">
                <a:solidFill>
                  <a:srgbClr val="FFFF66"/>
                </a:solidFill>
              </a:rPr>
              <a:t>Chapter	</a:t>
            </a:r>
          </a:p>
          <a:p>
            <a:pPr eaLnBrk="1" hangingPunct="1">
              <a:buFontTx/>
              <a:buNone/>
            </a:pPr>
            <a:r>
              <a:rPr lang="en-US" b="1" dirty="0">
                <a:solidFill>
                  <a:srgbClr val="FFFF66"/>
                </a:solidFill>
              </a:rPr>
              <a:t>		1.	I, Nephi, having been born </a:t>
            </a:r>
          </a:p>
          <a:p>
            <a:pPr eaLnBrk="1" hangingPunct="1">
              <a:buFontTx/>
              <a:buNone/>
            </a:pPr>
            <a:r>
              <a:rPr lang="en-US" b="1" dirty="0">
                <a:solidFill>
                  <a:srgbClr val="FFFF66"/>
                </a:solidFill>
              </a:rPr>
              <a:t>		2.	</a:t>
            </a:r>
            <a:r>
              <a:rPr lang="en-US" b="1" dirty="0">
                <a:solidFill>
                  <a:srgbClr val="CCECFF"/>
                </a:solidFill>
              </a:rPr>
              <a:t>And now</a:t>
            </a:r>
            <a:r>
              <a:rPr lang="en-US" b="1" dirty="0">
                <a:solidFill>
                  <a:srgbClr val="FFFF66"/>
                </a:solidFill>
              </a:rPr>
              <a:t> I, Nephi, do not give</a:t>
            </a:r>
          </a:p>
          <a:p>
            <a:pPr eaLnBrk="1" hangingPunct="1">
              <a:buFontTx/>
              <a:buNone/>
            </a:pPr>
            <a:r>
              <a:rPr lang="en-US" b="1" dirty="0">
                <a:solidFill>
                  <a:srgbClr val="FFFF66"/>
                </a:solidFill>
              </a:rPr>
              <a:t>		3.	</a:t>
            </a:r>
            <a:r>
              <a:rPr lang="en-US" b="1" dirty="0">
                <a:solidFill>
                  <a:srgbClr val="CCECFF"/>
                </a:solidFill>
              </a:rPr>
              <a:t>And now</a:t>
            </a:r>
            <a:r>
              <a:rPr lang="en-US" b="1" dirty="0">
                <a:solidFill>
                  <a:srgbClr val="FFFF66"/>
                </a:solidFill>
              </a:rPr>
              <a:t> I, Nephi, proceed </a:t>
            </a:r>
          </a:p>
          <a:p>
            <a:pPr eaLnBrk="1" hangingPunct="1">
              <a:buFontTx/>
              <a:buNone/>
            </a:pPr>
            <a:r>
              <a:rPr lang="en-US" b="1" dirty="0">
                <a:solidFill>
                  <a:srgbClr val="FFFF66"/>
                </a:solidFill>
              </a:rPr>
              <a:t>		4.	And it came to pass </a:t>
            </a:r>
          </a:p>
          <a:p>
            <a:pPr eaLnBrk="1" hangingPunct="1">
              <a:buFontTx/>
              <a:buNone/>
            </a:pPr>
            <a:r>
              <a:rPr lang="en-US" b="1" dirty="0">
                <a:solidFill>
                  <a:srgbClr val="FFFF66"/>
                </a:solidFill>
              </a:rPr>
              <a:t>		5.	</a:t>
            </a:r>
            <a:r>
              <a:rPr lang="en-US" b="1" dirty="0">
                <a:solidFill>
                  <a:srgbClr val="CCECFF"/>
                </a:solidFill>
              </a:rPr>
              <a:t>And now</a:t>
            </a:r>
            <a:r>
              <a:rPr lang="en-US" b="1" dirty="0">
                <a:solidFill>
                  <a:srgbClr val="FFFF66"/>
                </a:solidFill>
              </a:rPr>
              <a:t> it came to pass</a:t>
            </a:r>
          </a:p>
          <a:p>
            <a:pPr eaLnBrk="1" hangingPunct="1">
              <a:buFontTx/>
              <a:buNone/>
            </a:pPr>
            <a:r>
              <a:rPr lang="en-US" b="1" dirty="0">
                <a:solidFill>
                  <a:srgbClr val="FFFF66"/>
                </a:solidFill>
              </a:rPr>
              <a:t>		6.	Now it came to pass</a:t>
            </a:r>
          </a:p>
          <a:p>
            <a:pPr eaLnBrk="1" hangingPunct="1">
              <a:buFontTx/>
              <a:buNone/>
            </a:pPr>
            <a:endParaRPr lang="en-US" b="1" dirty="0">
              <a:solidFill>
                <a:srgbClr val="FFFF66"/>
              </a:solidFill>
            </a:endParaRPr>
          </a:p>
        </p:txBody>
      </p:sp>
      <p:sp>
        <p:nvSpPr>
          <p:cNvPr id="63492" name="Footer Placeholder 5"/>
          <p:cNvSpPr>
            <a:spLocks noGrp="1"/>
          </p:cNvSpPr>
          <p:nvPr>
            <p:ph type="ftr" sz="quarter" idx="11"/>
          </p:nvPr>
        </p:nvSpPr>
        <p:spPr>
          <a:noFill/>
        </p:spPr>
        <p:txBody>
          <a:bodyPr/>
          <a:lstStyle/>
          <a:p>
            <a:r>
              <a:rPr lang="en-US" sz="1100">
                <a:solidFill>
                  <a:srgbClr val="FFFF66"/>
                </a:solidFill>
              </a:rPr>
              <a:t>@ LYLE L. SMITH 2022</a:t>
            </a:r>
            <a:endParaRPr lang="en-US" sz="1100" dirty="0">
              <a:solidFill>
                <a:srgbClr val="FFFF66"/>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title"/>
          </p:nvPr>
        </p:nvSpPr>
        <p:spPr>
          <a:xfrm>
            <a:off x="457200" y="152400"/>
            <a:ext cx="8229600" cy="1524000"/>
          </a:xfrm>
        </p:spPr>
        <p:txBody>
          <a:bodyPr/>
          <a:lstStyle/>
          <a:p>
            <a:pPr eaLnBrk="1" hangingPunct="1"/>
            <a:r>
              <a:rPr lang="en-US" sz="3200" b="1" dirty="0">
                <a:solidFill>
                  <a:schemeClr val="hlink"/>
                </a:solidFill>
              </a:rPr>
              <a:t>“AND NOW”</a:t>
            </a:r>
            <a:br>
              <a:rPr lang="en-US" sz="3200" dirty="0">
                <a:solidFill>
                  <a:srgbClr val="FFFF66"/>
                </a:solidFill>
              </a:rPr>
            </a:br>
            <a:r>
              <a:rPr lang="en-US" sz="3200" b="1" dirty="0">
                <a:solidFill>
                  <a:srgbClr val="FFFF66"/>
                </a:solidFill>
              </a:rPr>
              <a:t>Beginning Words in 2 Nephi</a:t>
            </a:r>
          </a:p>
        </p:txBody>
      </p:sp>
      <p:sp>
        <p:nvSpPr>
          <p:cNvPr id="64515" name="Rectangle 5"/>
          <p:cNvSpPr>
            <a:spLocks noGrp="1" noChangeArrowheads="1"/>
          </p:cNvSpPr>
          <p:nvPr>
            <p:ph type="body" sz="half" idx="1"/>
          </p:nvPr>
        </p:nvSpPr>
        <p:spPr>
          <a:xfrm>
            <a:off x="457200" y="1600200"/>
            <a:ext cx="4038600" cy="5029200"/>
          </a:xfrm>
        </p:spPr>
        <p:txBody>
          <a:bodyPr/>
          <a:lstStyle/>
          <a:p>
            <a:pPr marL="533400" indent="-533400" eaLnBrk="1" hangingPunct="1">
              <a:buFontTx/>
              <a:buNone/>
            </a:pPr>
            <a:r>
              <a:rPr lang="en-US" b="1" dirty="0">
                <a:solidFill>
                  <a:srgbClr val="FFFF66"/>
                </a:solidFill>
              </a:rPr>
              <a:t>Chapter</a:t>
            </a:r>
          </a:p>
          <a:p>
            <a:pPr marL="533400" indent="-533400" eaLnBrk="1" hangingPunct="1">
              <a:buFontTx/>
              <a:buAutoNum type="arabicPeriod"/>
            </a:pPr>
            <a:r>
              <a:rPr lang="en-US" b="1" dirty="0">
                <a:solidFill>
                  <a:schemeClr val="hlink"/>
                </a:solidFill>
              </a:rPr>
              <a:t>And now</a:t>
            </a:r>
            <a:r>
              <a:rPr lang="en-US" b="1" dirty="0">
                <a:solidFill>
                  <a:srgbClr val="FFFF66"/>
                </a:solidFill>
              </a:rPr>
              <a:t> it came</a:t>
            </a:r>
          </a:p>
          <a:p>
            <a:pPr marL="533400" indent="-533400" eaLnBrk="1" hangingPunct="1">
              <a:buFontTx/>
              <a:buAutoNum type="arabicPeriod"/>
            </a:pPr>
            <a:r>
              <a:rPr lang="en-US" b="1" dirty="0">
                <a:solidFill>
                  <a:schemeClr val="hlink"/>
                </a:solidFill>
              </a:rPr>
              <a:t>And now</a:t>
            </a:r>
            <a:r>
              <a:rPr lang="en-US" b="1" dirty="0">
                <a:solidFill>
                  <a:srgbClr val="FFFF66"/>
                </a:solidFill>
              </a:rPr>
              <a:t> I speak</a:t>
            </a:r>
          </a:p>
          <a:p>
            <a:pPr marL="533400" indent="-533400" eaLnBrk="1" hangingPunct="1">
              <a:buFontTx/>
              <a:buAutoNum type="arabicPeriod"/>
            </a:pPr>
            <a:r>
              <a:rPr lang="en-US" b="1" dirty="0">
                <a:solidFill>
                  <a:schemeClr val="hlink"/>
                </a:solidFill>
              </a:rPr>
              <a:t>And now</a:t>
            </a:r>
            <a:r>
              <a:rPr lang="en-US" b="1" dirty="0">
                <a:solidFill>
                  <a:srgbClr val="FFFF66"/>
                </a:solidFill>
              </a:rPr>
              <a:t>, I, Nephi,</a:t>
            </a:r>
          </a:p>
          <a:p>
            <a:pPr marL="533400" indent="-533400" eaLnBrk="1" hangingPunct="1">
              <a:buFontTx/>
              <a:buAutoNum type="arabicPeriod"/>
            </a:pPr>
            <a:r>
              <a:rPr lang="en-US" b="1" dirty="0">
                <a:solidFill>
                  <a:srgbClr val="FFFF66"/>
                </a:solidFill>
              </a:rPr>
              <a:t>Behold, it came to</a:t>
            </a:r>
          </a:p>
          <a:p>
            <a:pPr marL="533400" indent="-533400" eaLnBrk="1" hangingPunct="1">
              <a:buFontTx/>
              <a:buAutoNum type="arabicPeriod"/>
            </a:pPr>
            <a:r>
              <a:rPr lang="en-US" b="1" dirty="0">
                <a:solidFill>
                  <a:srgbClr val="FFFF66"/>
                </a:solidFill>
              </a:rPr>
              <a:t>The word of Jacob,</a:t>
            </a:r>
          </a:p>
          <a:p>
            <a:pPr marL="533400" indent="-533400" eaLnBrk="1" hangingPunct="1">
              <a:buFontTx/>
              <a:buAutoNum type="arabicPeriod"/>
            </a:pPr>
            <a:r>
              <a:rPr lang="en-US" b="1" dirty="0">
                <a:solidFill>
                  <a:schemeClr val="hlink"/>
                </a:solidFill>
              </a:rPr>
              <a:t>And now,</a:t>
            </a:r>
            <a:r>
              <a:rPr lang="en-US" b="1" dirty="0">
                <a:solidFill>
                  <a:srgbClr val="FFFF66"/>
                </a:solidFill>
              </a:rPr>
              <a:t> my</a:t>
            </a:r>
          </a:p>
          <a:p>
            <a:pPr marL="533400" indent="-533400" eaLnBrk="1" hangingPunct="1">
              <a:buFontTx/>
              <a:buAutoNum type="arabicPeriod"/>
            </a:pPr>
            <a:r>
              <a:rPr lang="en-US" b="1" dirty="0">
                <a:solidFill>
                  <a:schemeClr val="hlink"/>
                </a:solidFill>
              </a:rPr>
              <a:t>And now</a:t>
            </a:r>
            <a:r>
              <a:rPr lang="en-US" b="1" dirty="0">
                <a:solidFill>
                  <a:srgbClr val="FFFF66"/>
                </a:solidFill>
              </a:rPr>
              <a:t> I, Jacob,</a:t>
            </a:r>
          </a:p>
          <a:p>
            <a:pPr marL="533400" indent="-533400" eaLnBrk="1" hangingPunct="1">
              <a:buFontTx/>
              <a:buAutoNum type="arabicPeriod"/>
            </a:pPr>
            <a:r>
              <a:rPr lang="en-US" b="1" dirty="0">
                <a:solidFill>
                  <a:schemeClr val="hlink"/>
                </a:solidFill>
              </a:rPr>
              <a:t>And now</a:t>
            </a:r>
            <a:r>
              <a:rPr lang="en-US" b="1" dirty="0">
                <a:solidFill>
                  <a:srgbClr val="FFFF66"/>
                </a:solidFill>
              </a:rPr>
              <a:t> Jacob</a:t>
            </a:r>
          </a:p>
          <a:p>
            <a:pPr marL="533400" indent="-533400" eaLnBrk="1" hangingPunct="1">
              <a:buFontTx/>
              <a:buAutoNum type="arabicPeriod"/>
            </a:pPr>
            <a:endParaRPr lang="en-US" b="1" dirty="0">
              <a:solidFill>
                <a:srgbClr val="FFFF66"/>
              </a:solidFill>
            </a:endParaRPr>
          </a:p>
        </p:txBody>
      </p:sp>
      <p:sp>
        <p:nvSpPr>
          <p:cNvPr id="64516" name="Rectangle 6"/>
          <p:cNvSpPr>
            <a:spLocks noGrp="1" noChangeArrowheads="1"/>
          </p:cNvSpPr>
          <p:nvPr>
            <p:ph type="body" sz="half" idx="2"/>
          </p:nvPr>
        </p:nvSpPr>
        <p:spPr/>
        <p:txBody>
          <a:bodyPr/>
          <a:lstStyle/>
          <a:p>
            <a:pPr marL="533400" indent="-533400" eaLnBrk="1" hangingPunct="1">
              <a:buFontTx/>
              <a:buNone/>
            </a:pPr>
            <a:r>
              <a:rPr lang="en-US" b="1" dirty="0">
                <a:solidFill>
                  <a:srgbClr val="FFFF66"/>
                </a:solidFill>
              </a:rPr>
              <a:t>Chapter</a:t>
            </a:r>
          </a:p>
          <a:p>
            <a:pPr marL="533400" indent="-533400" eaLnBrk="1" hangingPunct="1">
              <a:buFontTx/>
              <a:buAutoNum type="arabicPeriod" startAt="9"/>
            </a:pPr>
            <a:r>
              <a:rPr lang="en-US" b="1" dirty="0">
                <a:solidFill>
                  <a:srgbClr val="FFFF66"/>
                </a:solidFill>
              </a:rPr>
              <a:t>In the year</a:t>
            </a:r>
          </a:p>
          <a:p>
            <a:pPr marL="533400" indent="-533400" eaLnBrk="1" hangingPunct="1">
              <a:buFontTx/>
              <a:buAutoNum type="arabicPeriod" startAt="9"/>
            </a:pPr>
            <a:r>
              <a:rPr lang="en-US" b="1" dirty="0">
                <a:solidFill>
                  <a:srgbClr val="FFFF66"/>
                </a:solidFill>
              </a:rPr>
              <a:t>The burden of</a:t>
            </a:r>
          </a:p>
          <a:p>
            <a:pPr marL="533400" indent="-533400" eaLnBrk="1" hangingPunct="1">
              <a:buFontTx/>
              <a:buAutoNum type="arabicPeriod" startAt="9"/>
            </a:pPr>
            <a:r>
              <a:rPr lang="en-US" b="1" dirty="0">
                <a:solidFill>
                  <a:srgbClr val="FFFF66"/>
                </a:solidFill>
              </a:rPr>
              <a:t>Now I, Nephi,</a:t>
            </a:r>
          </a:p>
          <a:p>
            <a:pPr marL="533400" indent="-533400" eaLnBrk="1" hangingPunct="1">
              <a:buFontTx/>
              <a:buAutoNum type="arabicPeriod" startAt="9"/>
            </a:pPr>
            <a:r>
              <a:rPr lang="en-US" b="1" dirty="0">
                <a:solidFill>
                  <a:schemeClr val="hlink"/>
                </a:solidFill>
              </a:rPr>
              <a:t>And now</a:t>
            </a:r>
            <a:r>
              <a:rPr lang="en-US" b="1" dirty="0">
                <a:solidFill>
                  <a:srgbClr val="FFFF66"/>
                </a:solidFill>
              </a:rPr>
              <a:t>, behold</a:t>
            </a:r>
          </a:p>
          <a:p>
            <a:pPr marL="533400" indent="-533400" eaLnBrk="1" hangingPunct="1">
              <a:buFontTx/>
              <a:buAutoNum type="arabicPeriod" startAt="9"/>
            </a:pPr>
            <a:r>
              <a:rPr lang="en-US" b="1" dirty="0">
                <a:solidFill>
                  <a:schemeClr val="hlink"/>
                </a:solidFill>
              </a:rPr>
              <a:t>And now</a:t>
            </a:r>
            <a:r>
              <a:rPr lang="en-US" b="1" dirty="0">
                <a:solidFill>
                  <a:srgbClr val="FFFF66"/>
                </a:solidFill>
              </a:rPr>
              <a:t> I, Nephi,</a:t>
            </a:r>
          </a:p>
          <a:p>
            <a:pPr marL="533400" indent="-533400" eaLnBrk="1" hangingPunct="1">
              <a:buFontTx/>
              <a:buAutoNum type="arabicPeriod" startAt="9"/>
            </a:pPr>
            <a:r>
              <a:rPr lang="en-US" b="1" dirty="0">
                <a:solidFill>
                  <a:schemeClr val="hlink"/>
                </a:solidFill>
              </a:rPr>
              <a:t>And now</a:t>
            </a:r>
            <a:r>
              <a:rPr lang="en-US" b="1" dirty="0">
                <a:solidFill>
                  <a:srgbClr val="FFFF66"/>
                </a:solidFill>
              </a:rPr>
              <a:t> behold,</a:t>
            </a:r>
          </a:p>
          <a:p>
            <a:pPr marL="533400" indent="-533400" eaLnBrk="1" hangingPunct="1">
              <a:buFontTx/>
              <a:buAutoNum type="arabicPeriod" startAt="9"/>
            </a:pPr>
            <a:r>
              <a:rPr lang="en-US" b="1" dirty="0">
                <a:solidFill>
                  <a:schemeClr val="hlink"/>
                </a:solidFill>
              </a:rPr>
              <a:t>And now</a:t>
            </a:r>
            <a:r>
              <a:rPr lang="en-US" b="1" dirty="0">
                <a:solidFill>
                  <a:srgbClr val="FFFF66"/>
                </a:solidFill>
              </a:rPr>
              <a:t> I, Nephi,</a:t>
            </a:r>
          </a:p>
        </p:txBody>
      </p:sp>
      <p:sp>
        <p:nvSpPr>
          <p:cNvPr id="64517" name="Footer Placeholder 6"/>
          <p:cNvSpPr>
            <a:spLocks noGrp="1"/>
          </p:cNvSpPr>
          <p:nvPr>
            <p:ph type="ftr" sz="quarter" idx="11"/>
          </p:nvPr>
        </p:nvSpPr>
        <p:spPr>
          <a:noFill/>
        </p:spPr>
        <p:txBody>
          <a:bodyPr/>
          <a:lstStyle/>
          <a:p>
            <a:r>
              <a:rPr lang="en-US" sz="1100">
                <a:solidFill>
                  <a:srgbClr val="FFFF66"/>
                </a:solidFill>
              </a:rPr>
              <a:t>@ LYLE L. SMITH 2022</a:t>
            </a:r>
            <a:endParaRPr lang="en-US" sz="1100" dirty="0">
              <a:solidFill>
                <a:srgbClr val="FFFF66"/>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457200" y="152400"/>
            <a:ext cx="8305800" cy="6705600"/>
          </a:xfrm>
        </p:spPr>
        <p:txBody>
          <a:bodyPr/>
          <a:lstStyle/>
          <a:p>
            <a:pPr algn="ctr" eaLnBrk="1" hangingPunct="1">
              <a:buFontTx/>
              <a:buNone/>
            </a:pPr>
            <a:r>
              <a:rPr lang="en-US" b="1" dirty="0">
                <a:solidFill>
                  <a:srgbClr val="FFFF66"/>
                </a:solidFill>
              </a:rPr>
              <a:t>The Book of Mormon</a:t>
            </a:r>
          </a:p>
          <a:p>
            <a:pPr algn="ctr" eaLnBrk="1" hangingPunct="1">
              <a:buFontTx/>
              <a:buNone/>
            </a:pPr>
            <a:r>
              <a:rPr lang="en-US" b="1" dirty="0">
                <a:solidFill>
                  <a:srgbClr val="FFFF66"/>
                </a:solidFill>
              </a:rPr>
              <a:t> “and now” </a:t>
            </a:r>
          </a:p>
          <a:p>
            <a:pPr algn="ctr" eaLnBrk="1" hangingPunct="1">
              <a:buFontTx/>
              <a:buNone/>
            </a:pPr>
            <a:r>
              <a:rPr lang="en-US" b="1" dirty="0">
                <a:solidFill>
                  <a:srgbClr val="FFFF66"/>
                </a:solidFill>
              </a:rPr>
              <a:t>as a standard opening</a:t>
            </a:r>
          </a:p>
          <a:p>
            <a:pPr algn="ctr" eaLnBrk="1" hangingPunct="1">
              <a:buFontTx/>
              <a:buNone/>
            </a:pPr>
            <a:endParaRPr lang="en-US" sz="1600" b="1" dirty="0">
              <a:solidFill>
                <a:srgbClr val="FFFF66"/>
              </a:solidFill>
            </a:endParaRPr>
          </a:p>
          <a:p>
            <a:pPr eaLnBrk="1" hangingPunct="1">
              <a:buFontTx/>
              <a:buNone/>
            </a:pPr>
            <a:r>
              <a:rPr lang="en-US" sz="2800" b="1" dirty="0">
                <a:solidFill>
                  <a:srgbClr val="FFFF66"/>
                </a:solidFill>
              </a:rPr>
              <a:t>		Books	   			 “and now”     other</a:t>
            </a:r>
          </a:p>
          <a:p>
            <a:pPr lvl="2" eaLnBrk="1" hangingPunct="1"/>
            <a:r>
              <a:rPr lang="en-US" b="1" dirty="0">
                <a:solidFill>
                  <a:srgbClr val="FFFF66"/>
                </a:solidFill>
              </a:rPr>
              <a:t>1 Nephi			3		3</a:t>
            </a:r>
          </a:p>
          <a:p>
            <a:pPr lvl="2" eaLnBrk="1" hangingPunct="1"/>
            <a:r>
              <a:rPr lang="en-US" b="1" dirty="0">
                <a:solidFill>
                  <a:srgbClr val="FFFF66"/>
                </a:solidFill>
              </a:rPr>
              <a:t>2 Nephi		         	10		5</a:t>
            </a:r>
          </a:p>
          <a:p>
            <a:pPr lvl="2" eaLnBrk="1" hangingPunct="1"/>
            <a:r>
              <a:rPr lang="en-US" b="1" dirty="0">
                <a:solidFill>
                  <a:srgbClr val="FFFF66"/>
                </a:solidFill>
              </a:rPr>
              <a:t>Jacob			2		3</a:t>
            </a:r>
          </a:p>
          <a:p>
            <a:pPr lvl="2" eaLnBrk="1" hangingPunct="1"/>
            <a:r>
              <a:rPr lang="en-US" b="1" dirty="0">
                <a:solidFill>
                  <a:srgbClr val="FFFF66"/>
                </a:solidFill>
              </a:rPr>
              <a:t>Enos				0		1</a:t>
            </a:r>
          </a:p>
          <a:p>
            <a:pPr lvl="2" eaLnBrk="1" hangingPunct="1"/>
            <a:r>
              <a:rPr lang="en-US" b="1" dirty="0">
                <a:solidFill>
                  <a:srgbClr val="FFFF66"/>
                </a:solidFill>
              </a:rPr>
              <a:t>Jarom			0		1</a:t>
            </a:r>
          </a:p>
          <a:p>
            <a:pPr lvl="2" eaLnBrk="1" hangingPunct="1"/>
            <a:r>
              <a:rPr lang="en-US" b="1" dirty="0">
                <a:solidFill>
                  <a:srgbClr val="FFFF66"/>
                </a:solidFill>
              </a:rPr>
              <a:t>Omni			0		1</a:t>
            </a:r>
          </a:p>
          <a:p>
            <a:pPr lvl="2" eaLnBrk="1" hangingPunct="1"/>
            <a:r>
              <a:rPr lang="en-US" b="1" dirty="0">
                <a:solidFill>
                  <a:srgbClr val="FFFF66"/>
                </a:solidFill>
              </a:rPr>
              <a:t>Words of Mormon		1		0</a:t>
            </a:r>
          </a:p>
          <a:p>
            <a:pPr lvl="2" eaLnBrk="1" hangingPunct="1"/>
            <a:r>
              <a:rPr lang="en-US" b="1" dirty="0">
                <a:solidFill>
                  <a:srgbClr val="FFFF66"/>
                </a:solidFill>
              </a:rPr>
              <a:t>Mosiah			9		4</a:t>
            </a:r>
          </a:p>
        </p:txBody>
      </p:sp>
      <p:sp>
        <p:nvSpPr>
          <p:cNvPr id="65539" name="Footer Placeholder 4"/>
          <p:cNvSpPr>
            <a:spLocks noGrp="1"/>
          </p:cNvSpPr>
          <p:nvPr>
            <p:ph type="ftr" sz="quarter" idx="11"/>
          </p:nvPr>
        </p:nvSpPr>
        <p:spPr>
          <a:xfrm>
            <a:off x="3124200" y="6400801"/>
            <a:ext cx="2895600" cy="457200"/>
          </a:xfrm>
          <a:noFill/>
        </p:spPr>
        <p:txBody>
          <a:bodyPr/>
          <a:lstStyle/>
          <a:p>
            <a:r>
              <a:rPr lang="en-US" sz="1100">
                <a:solidFill>
                  <a:srgbClr val="FFFF66"/>
                </a:solidFill>
              </a:rPr>
              <a:t>@ LYLE L. SMITH 2022</a:t>
            </a:r>
            <a:endParaRPr lang="en-US" sz="1100" dirty="0">
              <a:solidFill>
                <a:srgbClr val="FFFF6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idx="1"/>
          </p:nvPr>
        </p:nvSpPr>
        <p:spPr>
          <a:xfrm>
            <a:off x="457200" y="457201"/>
            <a:ext cx="8229600" cy="5257800"/>
          </a:xfrm>
        </p:spPr>
        <p:txBody>
          <a:bodyPr/>
          <a:lstStyle/>
          <a:p>
            <a:pPr lvl="2" eaLnBrk="1" hangingPunct="1"/>
            <a:r>
              <a:rPr lang="en-US" b="1" dirty="0">
                <a:solidFill>
                  <a:srgbClr val="FFFF66"/>
                </a:solidFill>
              </a:rPr>
              <a:t>Alma		          		11	         	19</a:t>
            </a:r>
          </a:p>
          <a:p>
            <a:pPr lvl="2" eaLnBrk="1" hangingPunct="1"/>
            <a:r>
              <a:rPr lang="en-US" b="1" dirty="0">
                <a:solidFill>
                  <a:srgbClr val="FFFF66"/>
                </a:solidFill>
              </a:rPr>
              <a:t>Helaman			4		1</a:t>
            </a:r>
          </a:p>
          <a:p>
            <a:pPr lvl="2" eaLnBrk="1" hangingPunct="1"/>
            <a:r>
              <a:rPr lang="en-US" b="1" dirty="0">
                <a:solidFill>
                  <a:srgbClr val="FFFF66"/>
                </a:solidFill>
              </a:rPr>
              <a:t>3 Nephi			9		4</a:t>
            </a:r>
          </a:p>
          <a:p>
            <a:pPr lvl="2" eaLnBrk="1" hangingPunct="1"/>
            <a:r>
              <a:rPr lang="en-US" b="1" dirty="0">
                <a:solidFill>
                  <a:srgbClr val="FFFF66"/>
                </a:solidFill>
              </a:rPr>
              <a:t>4 Nephi			0		1</a:t>
            </a:r>
          </a:p>
          <a:p>
            <a:pPr lvl="2" eaLnBrk="1" hangingPunct="1"/>
            <a:r>
              <a:rPr lang="en-US" b="1" dirty="0">
                <a:solidFill>
                  <a:srgbClr val="FFFF66"/>
                </a:solidFill>
              </a:rPr>
              <a:t>Mormon			3		1</a:t>
            </a:r>
          </a:p>
          <a:p>
            <a:pPr lvl="2" eaLnBrk="1" hangingPunct="1"/>
            <a:r>
              <a:rPr lang="en-US" b="1" dirty="0">
                <a:solidFill>
                  <a:srgbClr val="FFFF66"/>
                </a:solidFill>
              </a:rPr>
              <a:t>Ether				5		1</a:t>
            </a:r>
          </a:p>
          <a:p>
            <a:pPr lvl="2" eaLnBrk="1" hangingPunct="1"/>
            <a:r>
              <a:rPr lang="en-US" b="1" dirty="0">
                <a:solidFill>
                  <a:srgbClr val="FFFF66"/>
                </a:solidFill>
              </a:rPr>
              <a:t>Moroni			2		8</a:t>
            </a:r>
          </a:p>
          <a:p>
            <a:pPr lvl="2" eaLnBrk="1" hangingPunct="1"/>
            <a:endParaRPr lang="en-US" b="1" dirty="0">
              <a:solidFill>
                <a:srgbClr val="FFFF66"/>
              </a:solidFill>
            </a:endParaRPr>
          </a:p>
          <a:p>
            <a:pPr lvl="2" eaLnBrk="1" hangingPunct="1">
              <a:buFontTx/>
              <a:buNone/>
            </a:pPr>
            <a:r>
              <a:rPr lang="en-US" sz="2000" b="1" dirty="0">
                <a:solidFill>
                  <a:srgbClr val="FFFF66"/>
                </a:solidFill>
              </a:rPr>
              <a:t>			      	     “</a:t>
            </a:r>
            <a:r>
              <a:rPr lang="en-US" sz="2800" b="1" dirty="0">
                <a:solidFill>
                  <a:srgbClr val="FFFF66"/>
                </a:solidFill>
              </a:rPr>
              <a:t>and now”       other</a:t>
            </a:r>
          </a:p>
          <a:p>
            <a:pPr lvl="2" eaLnBrk="1" hangingPunct="1"/>
            <a:r>
              <a:rPr lang="en-US" sz="2800" b="1" dirty="0">
                <a:solidFill>
                  <a:srgbClr val="FFFF66"/>
                </a:solidFill>
              </a:rPr>
              <a:t>TOTALS	    	       46	       44</a:t>
            </a:r>
          </a:p>
          <a:p>
            <a:pPr eaLnBrk="1" hangingPunct="1">
              <a:buFontTx/>
              <a:buNone/>
            </a:pPr>
            <a:endParaRPr lang="en-US" sz="2800" b="1" dirty="0">
              <a:solidFill>
                <a:srgbClr val="FFFF66"/>
              </a:solidFill>
            </a:endParaRPr>
          </a:p>
        </p:txBody>
      </p:sp>
      <p:sp>
        <p:nvSpPr>
          <p:cNvPr id="66563" name="Footer Placeholder 4"/>
          <p:cNvSpPr>
            <a:spLocks noGrp="1"/>
          </p:cNvSpPr>
          <p:nvPr>
            <p:ph type="ftr" sz="quarter" idx="11"/>
          </p:nvPr>
        </p:nvSpPr>
        <p:spPr>
          <a:xfrm>
            <a:off x="3124200" y="6019800"/>
            <a:ext cx="2895600" cy="701675"/>
          </a:xfrm>
          <a:noFill/>
        </p:spPr>
        <p:txBody>
          <a:bodyPr/>
          <a:lstStyle/>
          <a:p>
            <a:r>
              <a:rPr lang="en-US" sz="1100">
                <a:solidFill>
                  <a:srgbClr val="FFFF66"/>
                </a:solidFill>
              </a:rPr>
              <a:t>@ LYLE L. SMITH 2022</a:t>
            </a:r>
            <a:endParaRPr lang="en-US" sz="1100" dirty="0">
              <a:solidFill>
                <a:srgbClr val="FFFF66"/>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idx="1"/>
          </p:nvPr>
        </p:nvSpPr>
        <p:spPr>
          <a:xfrm>
            <a:off x="1143000" y="609600"/>
            <a:ext cx="6705600" cy="5516563"/>
          </a:xfrm>
          <a:solidFill>
            <a:schemeClr val="bg1"/>
          </a:solidFill>
        </p:spPr>
        <p:txBody>
          <a:bodyPr/>
          <a:lstStyle/>
          <a:p>
            <a:pPr eaLnBrk="1" hangingPunct="1">
              <a:lnSpc>
                <a:spcPct val="90000"/>
              </a:lnSpc>
              <a:buFontTx/>
              <a:buNone/>
            </a:pPr>
            <a:r>
              <a:rPr lang="en-US" dirty="0">
                <a:solidFill>
                  <a:srgbClr val="990033"/>
                </a:solidFill>
              </a:rPr>
              <a:t>  </a:t>
            </a:r>
          </a:p>
          <a:p>
            <a:pPr eaLnBrk="1" hangingPunct="1">
              <a:lnSpc>
                <a:spcPct val="90000"/>
              </a:lnSpc>
              <a:buFontTx/>
              <a:buNone/>
            </a:pPr>
            <a:r>
              <a:rPr lang="en-US" dirty="0">
                <a:solidFill>
                  <a:srgbClr val="990033"/>
                </a:solidFill>
              </a:rPr>
              <a:t>    </a:t>
            </a:r>
            <a:r>
              <a:rPr lang="en-US" b="1" dirty="0">
                <a:solidFill>
                  <a:srgbClr val="FFFF66"/>
                </a:solidFill>
              </a:rPr>
              <a:t>For the </a:t>
            </a:r>
            <a:r>
              <a:rPr lang="en-US" b="1" dirty="0">
                <a:solidFill>
                  <a:schemeClr val="hlink"/>
                </a:solidFill>
              </a:rPr>
              <a:t>fifth time</a:t>
            </a:r>
            <a:r>
              <a:rPr lang="en-US" b="1" dirty="0">
                <a:solidFill>
                  <a:srgbClr val="FFFF66"/>
                </a:solidFill>
              </a:rPr>
              <a:t> we see evidence from the dig at Arad that provides proof that </a:t>
            </a:r>
            <a:r>
              <a:rPr lang="en-US" b="1" dirty="0">
                <a:solidFill>
                  <a:schemeClr val="hlink"/>
                </a:solidFill>
              </a:rPr>
              <a:t>The Book of Mormon provides correct cultural and linguistic narrative for the time it was supposed to have occurred.  </a:t>
            </a:r>
            <a:endParaRPr lang="en-US" b="1" dirty="0">
              <a:solidFill>
                <a:srgbClr val="FFFF66"/>
              </a:solidFill>
            </a:endParaRPr>
          </a:p>
          <a:p>
            <a:pPr eaLnBrk="1" hangingPunct="1">
              <a:lnSpc>
                <a:spcPct val="90000"/>
              </a:lnSpc>
              <a:buFontTx/>
              <a:buNone/>
            </a:pPr>
            <a:endParaRPr lang="en-US" b="1" dirty="0">
              <a:solidFill>
                <a:srgbClr val="FFFF66"/>
              </a:solidFill>
            </a:endParaRPr>
          </a:p>
          <a:p>
            <a:pPr eaLnBrk="1" hangingPunct="1">
              <a:lnSpc>
                <a:spcPct val="90000"/>
              </a:lnSpc>
              <a:buFontTx/>
              <a:buNone/>
            </a:pPr>
            <a:r>
              <a:rPr lang="en-US" b="1" dirty="0">
                <a:solidFill>
                  <a:srgbClr val="FFFF66"/>
                </a:solidFill>
              </a:rPr>
              <a:t>	Now we are leaving the evidence from Arad and going to a set of tombs in Jerusalem.</a:t>
            </a:r>
          </a:p>
          <a:p>
            <a:pPr eaLnBrk="1" hangingPunct="1">
              <a:lnSpc>
                <a:spcPct val="90000"/>
              </a:lnSpc>
              <a:buFontTx/>
              <a:buNone/>
            </a:pPr>
            <a:endParaRPr lang="en-US" sz="3600" b="1" dirty="0">
              <a:solidFill>
                <a:schemeClr val="hlink"/>
              </a:solidFill>
            </a:endParaRPr>
          </a:p>
          <a:p>
            <a:pPr eaLnBrk="1" hangingPunct="1">
              <a:lnSpc>
                <a:spcPct val="90000"/>
              </a:lnSpc>
              <a:buFontTx/>
              <a:buNone/>
            </a:pPr>
            <a:endParaRPr lang="en-US" sz="3600" b="1" dirty="0">
              <a:solidFill>
                <a:srgbClr val="FFFF66"/>
              </a:solidFill>
            </a:endParaRPr>
          </a:p>
        </p:txBody>
      </p:sp>
      <p:sp>
        <p:nvSpPr>
          <p:cNvPr id="67587" name="Footer Placeholder 4"/>
          <p:cNvSpPr>
            <a:spLocks noGrp="1"/>
          </p:cNvSpPr>
          <p:nvPr>
            <p:ph type="ftr" sz="quarter" idx="11"/>
          </p:nvPr>
        </p:nvSpPr>
        <p:spPr>
          <a:noFill/>
        </p:spPr>
        <p:txBody>
          <a:bodyPr/>
          <a:lstStyle/>
          <a:p>
            <a:r>
              <a:rPr lang="en-US">
                <a:solidFill>
                  <a:srgbClr val="FFFF00"/>
                </a:solidFill>
              </a:rPr>
              <a:t>@ LYLE L. SMITH 2022</a:t>
            </a:r>
            <a:endParaRPr lang="en-US" dirty="0">
              <a:solidFill>
                <a:srgbClr val="FFFF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00" y="304800"/>
            <a:ext cx="7696200" cy="5821363"/>
          </a:xfrm>
        </p:spPr>
        <p:txBody>
          <a:bodyPr/>
          <a:lstStyle/>
          <a:p>
            <a:pPr marL="0" indent="0">
              <a:buNone/>
            </a:pPr>
            <a:r>
              <a:rPr lang="en-US" b="1" dirty="0">
                <a:solidFill>
                  <a:schemeClr val="accent2">
                    <a:lumMod val="60000"/>
                    <a:lumOff val="40000"/>
                  </a:schemeClr>
                </a:solidFill>
              </a:rPr>
              <a:t>Book of Mormon statements:</a:t>
            </a:r>
          </a:p>
          <a:p>
            <a:pPr marL="0" indent="0">
              <a:buNone/>
            </a:pPr>
            <a:r>
              <a:rPr lang="en-US" b="1" dirty="0">
                <a:solidFill>
                  <a:schemeClr val="accent2">
                    <a:lumMod val="40000"/>
                    <a:lumOff val="60000"/>
                  </a:schemeClr>
                </a:solidFill>
              </a:rPr>
              <a:t>1. </a:t>
            </a:r>
            <a:r>
              <a:rPr lang="en-US" b="1" dirty="0">
                <a:solidFill>
                  <a:srgbClr val="FFFF66"/>
                </a:solidFill>
              </a:rPr>
              <a:t>Military commanders kept written              	records.        </a:t>
            </a:r>
          </a:p>
          <a:p>
            <a:pPr marL="0" indent="0">
              <a:buNone/>
            </a:pPr>
            <a:r>
              <a:rPr lang="en-US" b="1" dirty="0">
                <a:solidFill>
                  <a:schemeClr val="accent2">
                    <a:lumMod val="40000"/>
                    <a:lumOff val="60000"/>
                  </a:schemeClr>
                </a:solidFill>
              </a:rPr>
              <a:t>2. </a:t>
            </a:r>
            <a:r>
              <a:rPr lang="en-US" b="1" dirty="0">
                <a:solidFill>
                  <a:srgbClr val="FFFF66"/>
                </a:solidFill>
              </a:rPr>
              <a:t>Temples were built outside Jerusalem.</a:t>
            </a:r>
          </a:p>
          <a:p>
            <a:pPr marL="0" indent="0">
              <a:buNone/>
            </a:pPr>
            <a:r>
              <a:rPr lang="en-US" b="1" dirty="0">
                <a:solidFill>
                  <a:schemeClr val="accent2">
                    <a:lumMod val="40000"/>
                    <a:lumOff val="60000"/>
                  </a:schemeClr>
                </a:solidFill>
              </a:rPr>
              <a:t>3. </a:t>
            </a:r>
            <a:r>
              <a:rPr lang="en-US" b="1" dirty="0">
                <a:solidFill>
                  <a:srgbClr val="FFFF66"/>
                </a:solidFill>
              </a:rPr>
              <a:t>Hebrew scribes wrote history in Egyptian.</a:t>
            </a:r>
          </a:p>
          <a:p>
            <a:pPr marL="0" indent="0">
              <a:buNone/>
            </a:pPr>
            <a:r>
              <a:rPr lang="en-US" b="1" dirty="0">
                <a:solidFill>
                  <a:schemeClr val="accent2">
                    <a:lumMod val="40000"/>
                    <a:lumOff val="60000"/>
                  </a:schemeClr>
                </a:solidFill>
              </a:rPr>
              <a:t>4. </a:t>
            </a:r>
            <a:r>
              <a:rPr lang="en-US" b="1" dirty="0">
                <a:solidFill>
                  <a:srgbClr val="FFFF66"/>
                </a:solidFill>
              </a:rPr>
              <a:t>Mulek is a title, meaning the “son of a 	king.”</a:t>
            </a:r>
          </a:p>
          <a:p>
            <a:pPr marL="0" indent="0">
              <a:buNone/>
            </a:pPr>
            <a:r>
              <a:rPr lang="en-US" b="1" dirty="0">
                <a:solidFill>
                  <a:schemeClr val="accent2">
                    <a:lumMod val="40000"/>
                    <a:lumOff val="60000"/>
                  </a:schemeClr>
                </a:solidFill>
              </a:rPr>
              <a:t>5. </a:t>
            </a:r>
            <a:r>
              <a:rPr lang="en-US" b="1" dirty="0">
                <a:solidFill>
                  <a:srgbClr val="FFFF66"/>
                </a:solidFill>
              </a:rPr>
              <a:t>The use of “and now” as a standard 		opening in writing.</a:t>
            </a:r>
          </a:p>
          <a:p>
            <a:pPr marL="0" indent="0">
              <a:buNone/>
            </a:pPr>
            <a:r>
              <a:rPr lang="en-US" b="1" dirty="0">
                <a:solidFill>
                  <a:schemeClr val="accent2">
                    <a:lumMod val="40000"/>
                    <a:lumOff val="60000"/>
                  </a:schemeClr>
                </a:solidFill>
              </a:rPr>
              <a:t>6. </a:t>
            </a:r>
            <a:r>
              <a:rPr lang="en-US" b="1" dirty="0">
                <a:solidFill>
                  <a:srgbClr val="FFFF66"/>
                </a:solidFill>
              </a:rPr>
              <a:t>Religious records were written on metal  	plates.</a:t>
            </a:r>
          </a:p>
          <a:p>
            <a:pPr marL="0" indent="0">
              <a:buNone/>
            </a:pPr>
            <a:endParaRPr lang="en-US" sz="2800" b="1" dirty="0">
              <a:solidFill>
                <a:srgbClr val="FFFF66"/>
              </a:solidFill>
            </a:endParaRPr>
          </a:p>
          <a:p>
            <a:pPr marL="0" indent="0">
              <a:buNone/>
            </a:pPr>
            <a:r>
              <a:rPr lang="en-US" sz="2800" b="1" dirty="0">
                <a:solidFill>
                  <a:schemeClr val="accent2">
                    <a:lumMod val="60000"/>
                    <a:lumOff val="40000"/>
                  </a:schemeClr>
                </a:solidFill>
              </a:rPr>
              <a:t>According to The Book of Mormon all the above was happening before 600 BC.</a:t>
            </a:r>
          </a:p>
          <a:p>
            <a:endParaRPr lang="en-US" dirty="0"/>
          </a:p>
          <a:p>
            <a:endParaRPr lang="en-US" dirty="0"/>
          </a:p>
          <a:p>
            <a:endParaRPr lang="en-US" dirty="0"/>
          </a:p>
        </p:txBody>
      </p:sp>
      <p:sp>
        <p:nvSpPr>
          <p:cNvPr id="2" name="Footer Placeholder 1"/>
          <p:cNvSpPr>
            <a:spLocks noGrp="1"/>
          </p:cNvSpPr>
          <p:nvPr>
            <p:ph type="ftr" sz="quarter" idx="11"/>
          </p:nvPr>
        </p:nvSpPr>
        <p:spPr/>
        <p:txBody>
          <a:bodyPr/>
          <a:lstStyle/>
          <a:p>
            <a:pPr>
              <a:defRPr/>
            </a:pPr>
            <a:r>
              <a:rPr lang="en-US" sz="1100" dirty="0">
                <a:solidFill>
                  <a:srgbClr val="FFFF66"/>
                </a:solidFill>
              </a:rPr>
              <a:t>@ LYLE L. SMITH 2022</a:t>
            </a:r>
          </a:p>
        </p:txBody>
      </p:sp>
    </p:spTree>
    <p:extLst>
      <p:ext uri="{BB962C8B-B14F-4D97-AF65-F5344CB8AC3E}">
        <p14:creationId xmlns:p14="http://schemas.microsoft.com/office/powerpoint/2010/main" val="4257172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81000"/>
            <a:ext cx="7086600" cy="5745163"/>
          </a:xfrm>
        </p:spPr>
        <p:txBody>
          <a:bodyPr/>
          <a:lstStyle/>
          <a:p>
            <a:pPr marL="0" indent="0" algn="ctr">
              <a:buNone/>
            </a:pPr>
            <a:r>
              <a:rPr lang="en-US" b="1" dirty="0">
                <a:solidFill>
                  <a:srgbClr val="FFFF00"/>
                </a:solidFill>
              </a:rPr>
              <a:t>Narrative # 6</a:t>
            </a:r>
          </a:p>
          <a:p>
            <a:pPr marL="0" indent="0" algn="ctr">
              <a:buNone/>
            </a:pPr>
            <a:r>
              <a:rPr lang="en-US" b="1" dirty="0">
                <a:solidFill>
                  <a:srgbClr val="FFFF00"/>
                </a:solidFill>
              </a:rPr>
              <a:t>Book of Mormon </a:t>
            </a:r>
          </a:p>
          <a:p>
            <a:pPr marL="0" indent="0">
              <a:buNone/>
            </a:pPr>
            <a:r>
              <a:rPr lang="en-US" b="1" dirty="0">
                <a:solidFill>
                  <a:srgbClr val="FFFF66"/>
                </a:solidFill>
              </a:rPr>
              <a:t>“When Joseph Smith Jr. in 1830 announced to the world that The Book of Mormon . . . was translated from ancient metal plates bound with rings, which he found in a stone box near Manchester, New York, he unleashed a firestorm of criticism which has not ceased to this day.              </a:t>
            </a:r>
          </a:p>
          <a:p>
            <a:pPr marL="0" indent="0">
              <a:buNone/>
            </a:pPr>
            <a:r>
              <a:rPr lang="en-US" sz="2400" b="1" dirty="0">
                <a:solidFill>
                  <a:srgbClr val="FFFF66"/>
                </a:solidFill>
              </a:rPr>
              <a:t>				continued</a:t>
            </a:r>
          </a:p>
        </p:txBody>
      </p:sp>
      <p:sp>
        <p:nvSpPr>
          <p:cNvPr id="2" name="Footer Placeholder 1"/>
          <p:cNvSpPr>
            <a:spLocks noGrp="1"/>
          </p:cNvSpPr>
          <p:nvPr>
            <p:ph type="ftr" sz="quarter" idx="11"/>
          </p:nvPr>
        </p:nvSpPr>
        <p:spPr/>
        <p:txBody>
          <a:bodyPr/>
          <a:lstStyle/>
          <a:p>
            <a:r>
              <a:rPr lang="en-US">
                <a:solidFill>
                  <a:srgbClr val="FFFF66"/>
                </a:solidFill>
              </a:rPr>
              <a:t>@ LYLE L. SMITH 2022</a:t>
            </a:r>
            <a:endParaRPr lang="en-US" sz="1100" dirty="0">
              <a:solidFill>
                <a:srgbClr val="FFFF66"/>
              </a:solidFill>
            </a:endParaRPr>
          </a:p>
        </p:txBody>
      </p:sp>
    </p:spTree>
    <p:extLst>
      <p:ext uri="{BB962C8B-B14F-4D97-AF65-F5344CB8AC3E}">
        <p14:creationId xmlns:p14="http://schemas.microsoft.com/office/powerpoint/2010/main" val="36005617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685800"/>
            <a:ext cx="7010400" cy="4525963"/>
          </a:xfrm>
        </p:spPr>
        <p:txBody>
          <a:bodyPr>
            <a:normAutofit lnSpcReduction="10000"/>
          </a:bodyPr>
          <a:lstStyle/>
          <a:p>
            <a:pPr marL="0" indent="0">
              <a:buNone/>
            </a:pPr>
            <a:r>
              <a:rPr lang="en-US" sz="2000" b="1" dirty="0">
                <a:solidFill>
                  <a:srgbClr val="FFFF66"/>
                </a:solidFill>
              </a:rPr>
              <a:t>Continued</a:t>
            </a:r>
          </a:p>
          <a:p>
            <a:pPr marL="0" indent="0">
              <a:buNone/>
            </a:pPr>
            <a:r>
              <a:rPr lang="en-US" b="1" dirty="0">
                <a:solidFill>
                  <a:srgbClr val="FFFF66"/>
                </a:solidFill>
              </a:rPr>
              <a:t>All of the ‘authorities’ of his day laughed and said that there was no evidence of ancient peoples ever having left inscribed metal records ….”</a:t>
            </a:r>
          </a:p>
          <a:p>
            <a:pPr marL="0" indent="0">
              <a:buNone/>
            </a:pPr>
            <a:r>
              <a:rPr lang="en-US" b="1" dirty="0">
                <a:solidFill>
                  <a:srgbClr val="FFFF66"/>
                </a:solidFill>
              </a:rPr>
              <a:t>			</a:t>
            </a:r>
            <a:r>
              <a:rPr lang="en-US" sz="2400" b="1" dirty="0">
                <a:solidFill>
                  <a:srgbClr val="FFFF66"/>
                </a:solidFill>
              </a:rPr>
              <a:t>Scott, Glenn, </a:t>
            </a:r>
            <a:r>
              <a:rPr lang="en-US" sz="2400" b="1" i="1" dirty="0">
                <a:solidFill>
                  <a:srgbClr val="FFFF66"/>
                </a:solidFill>
              </a:rPr>
              <a:t>glyph notes</a:t>
            </a:r>
            <a:r>
              <a:rPr lang="en-US" sz="2400" b="1" dirty="0">
                <a:solidFill>
                  <a:srgbClr val="FFFF66"/>
                </a:solidFill>
              </a:rPr>
              <a:t>, 					May/June 2011, p 1</a:t>
            </a:r>
          </a:p>
          <a:p>
            <a:pPr marL="0" indent="0">
              <a:buNone/>
            </a:pPr>
            <a:endParaRPr lang="en-US" sz="2400" b="1" dirty="0">
              <a:solidFill>
                <a:srgbClr val="FFFF66"/>
              </a:solidFill>
            </a:endParaRPr>
          </a:p>
          <a:p>
            <a:pPr marL="0" indent="0">
              <a:buNone/>
            </a:pPr>
            <a:r>
              <a:rPr lang="en-US" b="1" dirty="0">
                <a:solidFill>
                  <a:schemeClr val="accent3">
                    <a:lumMod val="20000"/>
                    <a:lumOff val="80000"/>
                  </a:schemeClr>
                </a:solidFill>
              </a:rPr>
              <a:t>And they were right in 1830.  There was no evidence.</a:t>
            </a:r>
          </a:p>
        </p:txBody>
      </p:sp>
      <p:sp>
        <p:nvSpPr>
          <p:cNvPr id="2" name="Footer Placeholder 1"/>
          <p:cNvSpPr>
            <a:spLocks noGrp="1"/>
          </p:cNvSpPr>
          <p:nvPr>
            <p:ph type="ftr" sz="quarter" idx="11"/>
          </p:nvPr>
        </p:nvSpPr>
        <p:spPr>
          <a:xfrm>
            <a:off x="3124200" y="6096000"/>
            <a:ext cx="2895600" cy="625475"/>
          </a:xfrm>
        </p:spPr>
        <p:txBody>
          <a:bodyPr/>
          <a:lstStyle/>
          <a:p>
            <a:r>
              <a:rPr lang="en-US" sz="1100">
                <a:solidFill>
                  <a:srgbClr val="FFFF00"/>
                </a:solidFill>
              </a:rPr>
              <a:t>@ LYLE L. SMITH 2022</a:t>
            </a:r>
            <a:endParaRPr lang="en-US" sz="1100" dirty="0">
              <a:solidFill>
                <a:srgbClr val="FFFF00"/>
              </a:solidFill>
            </a:endParaRPr>
          </a:p>
        </p:txBody>
      </p:sp>
    </p:spTree>
    <p:extLst>
      <p:ext uri="{BB962C8B-B14F-4D97-AF65-F5344CB8AC3E}">
        <p14:creationId xmlns:p14="http://schemas.microsoft.com/office/powerpoint/2010/main" val="19997279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90600" y="609601"/>
            <a:ext cx="7162800" cy="5105400"/>
          </a:xfrm>
        </p:spPr>
        <p:txBody>
          <a:bodyPr/>
          <a:lstStyle/>
          <a:p>
            <a:pPr marL="0" indent="0">
              <a:buNone/>
            </a:pPr>
            <a:r>
              <a:rPr lang="en-US" b="1" dirty="0">
                <a:solidFill>
                  <a:srgbClr val="FFFF66"/>
                </a:solidFill>
              </a:rPr>
              <a:t>But beginning about </a:t>
            </a:r>
            <a:r>
              <a:rPr lang="en-US" b="1" dirty="0">
                <a:solidFill>
                  <a:schemeClr val="accent2">
                    <a:lumMod val="40000"/>
                    <a:lumOff val="60000"/>
                  </a:schemeClr>
                </a:solidFill>
              </a:rPr>
              <a:t>100 years ago </a:t>
            </a:r>
            <a:r>
              <a:rPr lang="en-US" b="1" dirty="0">
                <a:solidFill>
                  <a:srgbClr val="FFFF66"/>
                </a:solidFill>
              </a:rPr>
              <a:t>archaeologists began to find metal plates with writing on them all around the Middle East and the Mediterranean Sea. </a:t>
            </a:r>
            <a:r>
              <a:rPr lang="en-US" b="1" dirty="0">
                <a:solidFill>
                  <a:schemeClr val="accent2">
                    <a:lumMod val="40000"/>
                    <a:lumOff val="60000"/>
                  </a:schemeClr>
                </a:solidFill>
              </a:rPr>
              <a:t>At least fifty examples of plates</a:t>
            </a:r>
            <a:r>
              <a:rPr lang="en-US" b="1" dirty="0">
                <a:solidFill>
                  <a:srgbClr val="FFFF66"/>
                </a:solidFill>
              </a:rPr>
              <a:t>, some with writing on them, have been found. </a:t>
            </a:r>
            <a:r>
              <a:rPr lang="en-US" b="1" dirty="0">
                <a:solidFill>
                  <a:srgbClr val="CCECFF"/>
                </a:solidFill>
              </a:rPr>
              <a:t>But none of these plates had scripture written on them</a:t>
            </a:r>
            <a:r>
              <a:rPr lang="en-US" b="1" dirty="0">
                <a:solidFill>
                  <a:srgbClr val="FFFF66"/>
                </a:solidFill>
              </a:rPr>
              <a:t>. So, when information about the Ketef Hinnom tombs became available I became interested.</a:t>
            </a:r>
          </a:p>
        </p:txBody>
      </p:sp>
      <p:sp>
        <p:nvSpPr>
          <p:cNvPr id="2" name="Footer Placeholder 1"/>
          <p:cNvSpPr>
            <a:spLocks noGrp="1"/>
          </p:cNvSpPr>
          <p:nvPr>
            <p:ph type="ftr" sz="quarter" idx="11"/>
          </p:nvPr>
        </p:nvSpPr>
        <p:spPr>
          <a:xfrm>
            <a:off x="3124200" y="6019800"/>
            <a:ext cx="2895600" cy="701675"/>
          </a:xfrm>
        </p:spPr>
        <p:txBody>
          <a:bodyPr/>
          <a:lstStyle/>
          <a:p>
            <a:pPr>
              <a:defRPr/>
            </a:pPr>
            <a:r>
              <a:rPr lang="en-US" sz="1100">
                <a:solidFill>
                  <a:srgbClr val="FFFF00"/>
                </a:solidFill>
              </a:rPr>
              <a:t>@ LYLE L. SMITH 2022</a:t>
            </a:r>
            <a:endParaRPr lang="en-US" sz="1100" dirty="0">
              <a:solidFill>
                <a:srgbClr val="FFFF00"/>
              </a:solidFill>
            </a:endParaRPr>
          </a:p>
        </p:txBody>
      </p:sp>
    </p:spTree>
    <p:extLst>
      <p:ext uri="{BB962C8B-B14F-4D97-AF65-F5344CB8AC3E}">
        <p14:creationId xmlns:p14="http://schemas.microsoft.com/office/powerpoint/2010/main" val="32994076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0172" y="-28903"/>
            <a:ext cx="529889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p:cNvSpPr>
            <a:spLocks noGrp="1"/>
          </p:cNvSpPr>
          <p:nvPr>
            <p:ph type="body" idx="2"/>
          </p:nvPr>
        </p:nvSpPr>
        <p:spPr>
          <a:xfrm>
            <a:off x="304801" y="228600"/>
            <a:ext cx="2895600" cy="6400800"/>
          </a:xfrm>
        </p:spPr>
        <p:txBody>
          <a:bodyPr>
            <a:normAutofit/>
          </a:bodyPr>
          <a:lstStyle/>
          <a:p>
            <a:endParaRPr lang="en-US" sz="3200" b="1" dirty="0"/>
          </a:p>
          <a:p>
            <a:r>
              <a:rPr lang="en-US" sz="2400" b="1" dirty="0">
                <a:solidFill>
                  <a:srgbClr val="FFFF66"/>
                </a:solidFill>
              </a:rPr>
              <a:t>This is a list of some of the metal plates found in the Middle East since 1830.  One can view these plates in museums around the world.</a:t>
            </a:r>
          </a:p>
        </p:txBody>
      </p:sp>
      <p:sp>
        <p:nvSpPr>
          <p:cNvPr id="3" name="Footer Placeholder 2"/>
          <p:cNvSpPr>
            <a:spLocks noGrp="1"/>
          </p:cNvSpPr>
          <p:nvPr>
            <p:ph type="ftr" sz="quarter" idx="11"/>
          </p:nvPr>
        </p:nvSpPr>
        <p:spPr/>
        <p:txBody>
          <a:bodyPr/>
          <a:lstStyle/>
          <a:p>
            <a:r>
              <a:rPr lang="en-US"/>
              <a:t>@ LYLE L. SMITH 2022</a:t>
            </a:r>
            <a:endParaRPr lang="en-US" dirty="0"/>
          </a:p>
        </p:txBody>
      </p:sp>
    </p:spTree>
    <p:extLst>
      <p:ext uri="{BB962C8B-B14F-4D97-AF65-F5344CB8AC3E}">
        <p14:creationId xmlns:p14="http://schemas.microsoft.com/office/powerpoint/2010/main" val="1358146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609600"/>
            <a:ext cx="4876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609600"/>
          </a:xfrm>
        </p:spPr>
        <p:txBody>
          <a:bodyPr>
            <a:normAutofit/>
          </a:bodyPr>
          <a:lstStyle/>
          <a:p>
            <a:r>
              <a:rPr lang="en-US" sz="3200" b="1" dirty="0">
                <a:solidFill>
                  <a:srgbClr val="FFFF66"/>
                </a:solidFill>
              </a:rPr>
              <a:t>Etruscan  gold book with rings</a:t>
            </a:r>
          </a:p>
        </p:txBody>
      </p:sp>
      <p:sp>
        <p:nvSpPr>
          <p:cNvPr id="3" name="Footer Placeholder 2"/>
          <p:cNvSpPr>
            <a:spLocks noGrp="1"/>
          </p:cNvSpPr>
          <p:nvPr>
            <p:ph type="ftr" sz="quarter" idx="11"/>
          </p:nvPr>
        </p:nvSpPr>
        <p:spPr/>
        <p:txBody>
          <a:bodyPr/>
          <a:lstStyle/>
          <a:p>
            <a:r>
              <a:rPr lang="en-US">
                <a:solidFill>
                  <a:srgbClr val="FFFF66"/>
                </a:solidFill>
              </a:rPr>
              <a:t>@ LYLE L. SMITH 2022</a:t>
            </a:r>
            <a:endParaRPr lang="en-US" dirty="0">
              <a:solidFill>
                <a:srgbClr val="FFFF66"/>
              </a:solidFill>
            </a:endParaRPr>
          </a:p>
        </p:txBody>
      </p:sp>
    </p:spTree>
    <p:extLst>
      <p:ext uri="{BB962C8B-B14F-4D97-AF65-F5344CB8AC3E}">
        <p14:creationId xmlns:p14="http://schemas.microsoft.com/office/powerpoint/2010/main" val="15783418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yle\Pictures\pyrgi_gold_tablet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533400"/>
            <a:ext cx="5854700" cy="5854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443"/>
            <a:ext cx="8229600" cy="393700"/>
          </a:xfrm>
        </p:spPr>
        <p:txBody>
          <a:bodyPr>
            <a:noAutofit/>
          </a:bodyPr>
          <a:lstStyle/>
          <a:p>
            <a:r>
              <a:rPr lang="en-US" sz="3200" b="1" dirty="0">
                <a:solidFill>
                  <a:srgbClr val="FFFF66"/>
                </a:solidFill>
              </a:rPr>
              <a:t>Pyrgi Gold Tablets</a:t>
            </a:r>
          </a:p>
        </p:txBody>
      </p:sp>
      <p:sp>
        <p:nvSpPr>
          <p:cNvPr id="3" name="Footer Placeholder 2"/>
          <p:cNvSpPr>
            <a:spLocks noGrp="1"/>
          </p:cNvSpPr>
          <p:nvPr>
            <p:ph type="ftr" sz="quarter" idx="11"/>
          </p:nvPr>
        </p:nvSpPr>
        <p:spPr>
          <a:xfrm>
            <a:off x="3124200" y="6388099"/>
            <a:ext cx="2895600" cy="333375"/>
          </a:xfrm>
        </p:spPr>
        <p:txBody>
          <a:bodyPr/>
          <a:lstStyle/>
          <a:p>
            <a:r>
              <a:rPr lang="en-US" sz="1100">
                <a:solidFill>
                  <a:srgbClr val="FFFF00"/>
                </a:solidFill>
              </a:rPr>
              <a:t>@ LYLE L. SMITH 2022</a:t>
            </a:r>
            <a:endParaRPr lang="en-US" sz="1100" dirty="0">
              <a:solidFill>
                <a:srgbClr val="FFFF00"/>
              </a:solidFill>
            </a:endParaRPr>
          </a:p>
        </p:txBody>
      </p:sp>
    </p:spTree>
    <p:extLst>
      <p:ext uri="{BB962C8B-B14F-4D97-AF65-F5344CB8AC3E}">
        <p14:creationId xmlns:p14="http://schemas.microsoft.com/office/powerpoint/2010/main" val="32407298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786" y="28903"/>
            <a:ext cx="9180786" cy="682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sz="1100" b="1">
                <a:solidFill>
                  <a:srgbClr val="FFFF66"/>
                </a:solidFill>
              </a:rPr>
              <a:t>@ LYLE L. SMITH 2022</a:t>
            </a:r>
            <a:endParaRPr lang="en-US" sz="1100" b="1" dirty="0">
              <a:solidFill>
                <a:srgbClr val="FFFF66"/>
              </a:solidFill>
            </a:endParaRPr>
          </a:p>
        </p:txBody>
      </p:sp>
    </p:spTree>
    <p:extLst>
      <p:ext uri="{BB962C8B-B14F-4D97-AF65-F5344CB8AC3E}">
        <p14:creationId xmlns:p14="http://schemas.microsoft.com/office/powerpoint/2010/main" val="29828206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381000" y="0"/>
            <a:ext cx="8458200" cy="6477000"/>
          </a:xfrm>
        </p:spPr>
        <p:txBody>
          <a:bodyPr>
            <a:normAutofit lnSpcReduction="10000"/>
          </a:bodyPr>
          <a:lstStyle/>
          <a:p>
            <a:pPr eaLnBrk="1" hangingPunct="1">
              <a:buFontTx/>
              <a:buNone/>
            </a:pPr>
            <a:r>
              <a:rPr lang="en-US" sz="2400" dirty="0"/>
              <a:t>  </a:t>
            </a:r>
          </a:p>
          <a:p>
            <a:pPr eaLnBrk="1" hangingPunct="1">
              <a:buFontTx/>
              <a:buNone/>
            </a:pPr>
            <a:r>
              <a:rPr lang="en-US" sz="2400" dirty="0"/>
              <a:t>    </a:t>
            </a:r>
            <a:endParaRPr lang="en-US" sz="2800" b="1" dirty="0"/>
          </a:p>
          <a:p>
            <a:pPr eaLnBrk="1" hangingPunct="1">
              <a:buFontTx/>
              <a:buNone/>
            </a:pPr>
            <a:r>
              <a:rPr lang="en-US" b="1" dirty="0"/>
              <a:t>    </a:t>
            </a:r>
            <a:r>
              <a:rPr lang="en-US" b="1" dirty="0">
                <a:solidFill>
                  <a:srgbClr val="FFFF66"/>
                </a:solidFill>
              </a:rPr>
              <a:t>The kind of archaeological evidence about metal plates in the Middle East shows that The Book of Mormon preserves correct information about  Israel in the 5</a:t>
            </a:r>
            <a:r>
              <a:rPr lang="en-US" b="1" baseline="30000" dirty="0">
                <a:solidFill>
                  <a:srgbClr val="FFFF66"/>
                </a:solidFill>
              </a:rPr>
              <a:t>th</a:t>
            </a:r>
            <a:r>
              <a:rPr lang="en-US" b="1" dirty="0">
                <a:solidFill>
                  <a:srgbClr val="FFFF66"/>
                </a:solidFill>
              </a:rPr>
              <a:t> and 6</a:t>
            </a:r>
            <a:r>
              <a:rPr lang="en-US" b="1" baseline="30000" dirty="0">
                <a:solidFill>
                  <a:srgbClr val="FFFF66"/>
                </a:solidFill>
              </a:rPr>
              <a:t>th</a:t>
            </a:r>
            <a:r>
              <a:rPr lang="en-US" b="1" dirty="0">
                <a:solidFill>
                  <a:srgbClr val="FFFF66"/>
                </a:solidFill>
              </a:rPr>
              <a:t> centuries B.C., during the time of Lehi, in that people in the Middle East were writing on metal plates.</a:t>
            </a:r>
          </a:p>
          <a:p>
            <a:pPr eaLnBrk="1" hangingPunct="1">
              <a:buFontTx/>
              <a:buNone/>
            </a:pPr>
            <a:endParaRPr lang="en-US" b="1" dirty="0">
              <a:solidFill>
                <a:srgbClr val="FFFF66"/>
              </a:solidFill>
            </a:endParaRPr>
          </a:p>
          <a:p>
            <a:pPr eaLnBrk="1" hangingPunct="1">
              <a:buFontTx/>
              <a:buNone/>
            </a:pPr>
            <a:r>
              <a:rPr lang="en-US" b="1" dirty="0">
                <a:solidFill>
                  <a:srgbClr val="FFFF66"/>
                </a:solidFill>
              </a:rPr>
              <a:t>    Now, as the topic of metal plates of great importance to us, we will also look at evidence from Mesoamerica.    </a:t>
            </a:r>
          </a:p>
        </p:txBody>
      </p:sp>
      <p:sp>
        <p:nvSpPr>
          <p:cNvPr id="2" name="Footer Placeholder 1"/>
          <p:cNvSpPr>
            <a:spLocks noGrp="1"/>
          </p:cNvSpPr>
          <p:nvPr>
            <p:ph type="ftr" sz="quarter" idx="11"/>
          </p:nvPr>
        </p:nvSpPr>
        <p:spPr>
          <a:xfrm>
            <a:off x="3124200" y="6248400"/>
            <a:ext cx="2895600" cy="473075"/>
          </a:xfrm>
        </p:spPr>
        <p:txBody>
          <a:bodyPr/>
          <a:lstStyle/>
          <a:p>
            <a:r>
              <a:rPr lang="en-US" sz="1100" dirty="0">
                <a:solidFill>
                  <a:srgbClr val="FFFF66"/>
                </a:solidFill>
              </a:rPr>
              <a:t>@ LYLE L. SMITH 2022</a:t>
            </a:r>
          </a:p>
        </p:txBody>
      </p:sp>
    </p:spTree>
    <p:extLst>
      <p:ext uri="{BB962C8B-B14F-4D97-AF65-F5344CB8AC3E}">
        <p14:creationId xmlns:p14="http://schemas.microsoft.com/office/powerpoint/2010/main" val="33664860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1C9AA1-9E3E-4B5D-B3F1-0225F2050DF7}"/>
              </a:ext>
            </a:extLst>
          </p:cNvPr>
          <p:cNvSpPr>
            <a:spLocks noGrp="1"/>
          </p:cNvSpPr>
          <p:nvPr>
            <p:ph type="ftr" sz="quarter" idx="11"/>
          </p:nvPr>
        </p:nvSpPr>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CC6600"/>
                </a:solidFill>
                <a:effectLst/>
                <a:uLnTx/>
                <a:uFillTx/>
                <a:latin typeface="Arial" charset="0"/>
                <a:ea typeface="+mn-ea"/>
                <a:cs typeface="+mn-cs"/>
              </a:rPr>
              <a:t>© 2022 Lyle and Sherrie Smith </a:t>
            </a:r>
            <a:endParaRPr kumimoji="0" lang="en-US" sz="1050" b="0" i="0" u="none" strike="noStrike" kern="1200" cap="none" spc="0" normalizeH="0" baseline="0" noProof="0" dirty="0">
              <a:ln>
                <a:noFill/>
              </a:ln>
              <a:solidFill>
                <a:srgbClr val="CC6600"/>
              </a:solidFill>
              <a:effectLst/>
              <a:uLnTx/>
              <a:uFillTx/>
              <a:latin typeface="Arial" charset="0"/>
              <a:ea typeface="+mn-ea"/>
              <a:cs typeface="+mn-cs"/>
            </a:endParaRPr>
          </a:p>
        </p:txBody>
      </p:sp>
      <p:pic>
        <p:nvPicPr>
          <p:cNvPr id="4" name="Picture 3" descr="Map&#10;&#10;Description automatically generated">
            <a:extLst>
              <a:ext uri="{FF2B5EF4-FFF2-40B4-BE49-F238E27FC236}">
                <a16:creationId xmlns:a16="http://schemas.microsoft.com/office/drawing/2014/main" id="{16D36BB2-2A2A-452C-AFB9-2DC0237BA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13" y="136525"/>
            <a:ext cx="8855981" cy="6108700"/>
          </a:xfrm>
          <a:prstGeom prst="rect">
            <a:avLst/>
          </a:prstGeom>
        </p:spPr>
      </p:pic>
    </p:spTree>
    <p:extLst>
      <p:ext uri="{BB962C8B-B14F-4D97-AF65-F5344CB8AC3E}">
        <p14:creationId xmlns:p14="http://schemas.microsoft.com/office/powerpoint/2010/main" val="9063987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317" y="0"/>
            <a:ext cx="9171317"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algn="r"/>
            <a:r>
              <a:rPr lang="en-US" sz="3200" b="1" dirty="0">
                <a:solidFill>
                  <a:srgbClr val="FFFF66"/>
                </a:solidFill>
              </a:rPr>
              <a:t>Gold foil from Belize</a:t>
            </a:r>
          </a:p>
        </p:txBody>
      </p:sp>
      <p:sp>
        <p:nvSpPr>
          <p:cNvPr id="3" name="Footer Placeholder 2"/>
          <p:cNvSpPr>
            <a:spLocks noGrp="1"/>
          </p:cNvSpPr>
          <p:nvPr>
            <p:ph type="ftr" sz="quarter" idx="11"/>
          </p:nvPr>
        </p:nvSpPr>
        <p:spPr>
          <a:xfrm>
            <a:off x="3124200" y="6096000"/>
            <a:ext cx="2895600" cy="625475"/>
          </a:xfrm>
        </p:spPr>
        <p:txBody>
          <a:bodyPr/>
          <a:lstStyle/>
          <a:p>
            <a:r>
              <a:rPr lang="en-US" sz="1100">
                <a:solidFill>
                  <a:srgbClr val="FFFF66"/>
                </a:solidFill>
              </a:rPr>
              <a:t>@ LYLE L. SMITH 2022</a:t>
            </a:r>
            <a:endParaRPr lang="en-US" sz="1100" dirty="0">
              <a:solidFill>
                <a:srgbClr val="FFFF66"/>
              </a:solidFill>
            </a:endParaRPr>
          </a:p>
        </p:txBody>
      </p:sp>
    </p:spTree>
    <p:extLst>
      <p:ext uri="{BB962C8B-B14F-4D97-AF65-F5344CB8AC3E}">
        <p14:creationId xmlns:p14="http://schemas.microsoft.com/office/powerpoint/2010/main" val="1339667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914400" y="0"/>
            <a:ext cx="7010400" cy="5334000"/>
          </a:xfrm>
        </p:spPr>
        <p:txBody>
          <a:bodyPr/>
          <a:lstStyle/>
          <a:p>
            <a:pPr eaLnBrk="1" hangingPunct="1">
              <a:buFontTx/>
              <a:buNone/>
            </a:pPr>
            <a:r>
              <a:rPr lang="en-US" sz="2800" dirty="0"/>
              <a:t>  </a:t>
            </a:r>
          </a:p>
          <a:p>
            <a:pPr eaLnBrk="1" hangingPunct="1">
              <a:buFontTx/>
              <a:buNone/>
            </a:pPr>
            <a:r>
              <a:rPr lang="en-US" b="1" dirty="0">
                <a:solidFill>
                  <a:srgbClr val="FFFF66"/>
                </a:solidFill>
              </a:rPr>
              <a:t>   </a:t>
            </a:r>
          </a:p>
          <a:p>
            <a:pPr eaLnBrk="1" hangingPunct="1">
              <a:buFontTx/>
              <a:buNone/>
            </a:pPr>
            <a:r>
              <a:rPr lang="en-US" b="1" dirty="0">
                <a:solidFill>
                  <a:srgbClr val="FFFF66"/>
                </a:solidFill>
              </a:rPr>
              <a:t>    But first we need to go to an edition of </a:t>
            </a:r>
            <a:r>
              <a:rPr lang="en-US" b="1" i="1" dirty="0">
                <a:solidFill>
                  <a:srgbClr val="FFFF66"/>
                </a:solidFill>
              </a:rPr>
              <a:t>BAR, May/June 1985,</a:t>
            </a:r>
            <a:r>
              <a:rPr lang="en-US" b="1" dirty="0">
                <a:solidFill>
                  <a:srgbClr val="FFFF66"/>
                </a:solidFill>
              </a:rPr>
              <a:t> which explains</a:t>
            </a:r>
            <a:r>
              <a:rPr lang="en-US" b="1" dirty="0">
                <a:solidFill>
                  <a:srgbClr val="990033"/>
                </a:solidFill>
              </a:rPr>
              <a:t> </a:t>
            </a:r>
            <a:r>
              <a:rPr lang="en-US" b="1" dirty="0">
                <a:solidFill>
                  <a:srgbClr val="FFFF66"/>
                </a:solidFill>
              </a:rPr>
              <a:t>how archaeological research can validate cultural history.</a:t>
            </a:r>
          </a:p>
          <a:p>
            <a:pPr eaLnBrk="1" hangingPunct="1">
              <a:buFontTx/>
              <a:buNone/>
            </a:pPr>
            <a:endParaRPr lang="en-US" sz="1400" b="1" dirty="0">
              <a:solidFill>
                <a:srgbClr val="FF9900"/>
              </a:solidFill>
            </a:endParaRPr>
          </a:p>
          <a:p>
            <a:pPr eaLnBrk="1" hangingPunct="1">
              <a:buFontTx/>
              <a:buNone/>
            </a:pPr>
            <a:r>
              <a:rPr lang="en-US" b="1" dirty="0">
                <a:solidFill>
                  <a:srgbClr val="990033"/>
                </a:solidFill>
              </a:rPr>
              <a:t>   </a:t>
            </a:r>
            <a:endParaRPr lang="en-US" b="1" dirty="0">
              <a:solidFill>
                <a:srgbClr val="FFFF66"/>
              </a:solidFill>
            </a:endParaRPr>
          </a:p>
        </p:txBody>
      </p:sp>
      <p:sp>
        <p:nvSpPr>
          <p:cNvPr id="9219" name="Footer Placeholder 4"/>
          <p:cNvSpPr>
            <a:spLocks noGrp="1"/>
          </p:cNvSpPr>
          <p:nvPr>
            <p:ph type="ftr" sz="quarter" idx="11"/>
          </p:nvPr>
        </p:nvSpPr>
        <p:spPr>
          <a:xfrm>
            <a:off x="2819400" y="6162675"/>
            <a:ext cx="2895600" cy="476250"/>
          </a:xfrm>
          <a:noFill/>
        </p:spPr>
        <p:txBody>
          <a:bodyPr/>
          <a:lstStyle/>
          <a:p>
            <a:r>
              <a:rPr lang="en-US" sz="1100">
                <a:solidFill>
                  <a:srgbClr val="FFFF00"/>
                </a:solidFill>
              </a:rPr>
              <a:t>@ LYLE L. SMITH 2022</a:t>
            </a:r>
            <a:endParaRPr lang="en-US" sz="1100" dirty="0">
              <a:solidFill>
                <a:srgbClr val="FFFF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34" y="777875"/>
            <a:ext cx="91440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914400"/>
          </a:xfrm>
        </p:spPr>
        <p:txBody>
          <a:bodyPr>
            <a:normAutofit/>
          </a:bodyPr>
          <a:lstStyle/>
          <a:p>
            <a:r>
              <a:rPr lang="en-US" sz="3200" b="1" dirty="0">
                <a:solidFill>
                  <a:srgbClr val="FFFF66"/>
                </a:solidFill>
              </a:rPr>
              <a:t>Gold Sheets from Monte Alban</a:t>
            </a:r>
          </a:p>
        </p:txBody>
      </p:sp>
      <p:sp>
        <p:nvSpPr>
          <p:cNvPr id="3" name="Footer Placeholder 2"/>
          <p:cNvSpPr>
            <a:spLocks noGrp="1"/>
          </p:cNvSpPr>
          <p:nvPr>
            <p:ph type="ftr" sz="quarter" idx="11"/>
          </p:nvPr>
        </p:nvSpPr>
        <p:spPr>
          <a:xfrm>
            <a:off x="3124200" y="6019800"/>
            <a:ext cx="2895600" cy="701675"/>
          </a:xfrm>
        </p:spPr>
        <p:txBody>
          <a:bodyPr/>
          <a:lstStyle/>
          <a:p>
            <a:r>
              <a:rPr lang="en-US" sz="1100">
                <a:solidFill>
                  <a:srgbClr val="FFFF66"/>
                </a:solidFill>
              </a:rPr>
              <a:t>@ LYLE L. SMITH 2022</a:t>
            </a:r>
            <a:endParaRPr lang="en-US" sz="1100" dirty="0">
              <a:solidFill>
                <a:srgbClr val="FFFF66"/>
              </a:solidFill>
            </a:endParaRPr>
          </a:p>
        </p:txBody>
      </p:sp>
    </p:spTree>
    <p:extLst>
      <p:ext uri="{BB962C8B-B14F-4D97-AF65-F5344CB8AC3E}">
        <p14:creationId xmlns:p14="http://schemas.microsoft.com/office/powerpoint/2010/main" val="13114710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61913"/>
            <a:ext cx="8837613" cy="6732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b="1">
                <a:solidFill>
                  <a:srgbClr val="FFFF66"/>
                </a:solidFill>
              </a:rPr>
              <a:t>@ LYLE L. SMITH 2022</a:t>
            </a:r>
            <a:endParaRPr lang="en-US" b="1" dirty="0">
              <a:solidFill>
                <a:srgbClr val="FFFF66"/>
              </a:solidFill>
            </a:endParaRPr>
          </a:p>
        </p:txBody>
      </p:sp>
    </p:spTree>
    <p:extLst>
      <p:ext uri="{BB962C8B-B14F-4D97-AF65-F5344CB8AC3E}">
        <p14:creationId xmlns:p14="http://schemas.microsoft.com/office/powerpoint/2010/main" val="21797386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762000"/>
          </a:xfrm>
        </p:spPr>
        <p:txBody>
          <a:bodyPr>
            <a:normAutofit fontScale="90000"/>
          </a:bodyPr>
          <a:lstStyle/>
          <a:p>
            <a:r>
              <a:rPr lang="en-US" sz="3200" b="1" dirty="0">
                <a:solidFill>
                  <a:srgbClr val="FFFF66"/>
                </a:solidFill>
              </a:rPr>
              <a:t>Gold with designs and writing from Chichen Itza</a:t>
            </a:r>
          </a:p>
        </p:txBody>
      </p:sp>
      <p:sp>
        <p:nvSpPr>
          <p:cNvPr id="3" name="Footer Placeholder 2"/>
          <p:cNvSpPr>
            <a:spLocks noGrp="1"/>
          </p:cNvSpPr>
          <p:nvPr>
            <p:ph type="ftr" sz="quarter" idx="11"/>
          </p:nvPr>
        </p:nvSpPr>
        <p:spPr>
          <a:xfrm>
            <a:off x="3124200" y="6400799"/>
            <a:ext cx="2895600" cy="320675"/>
          </a:xfrm>
        </p:spPr>
        <p:txBody>
          <a:bodyPr/>
          <a:lstStyle/>
          <a:p>
            <a:r>
              <a:rPr lang="en-US" sz="1100" b="1" dirty="0">
                <a:solidFill>
                  <a:srgbClr val="FFFF66"/>
                </a:solidFill>
              </a:rPr>
              <a:t>@ LYLE L. SMITH 2022</a:t>
            </a:r>
          </a:p>
        </p:txBody>
      </p:sp>
    </p:spTree>
    <p:extLst>
      <p:ext uri="{BB962C8B-B14F-4D97-AF65-F5344CB8AC3E}">
        <p14:creationId xmlns:p14="http://schemas.microsoft.com/office/powerpoint/2010/main" val="8593908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62000" y="304800"/>
            <a:ext cx="7696200" cy="5821363"/>
          </a:xfrm>
        </p:spPr>
        <p:txBody>
          <a:bodyPr/>
          <a:lstStyle/>
          <a:p>
            <a:pPr marL="0" indent="0">
              <a:buNone/>
            </a:pPr>
            <a:r>
              <a:rPr lang="en-US" b="1" dirty="0">
                <a:solidFill>
                  <a:srgbClr val="FFFF66"/>
                </a:solidFill>
              </a:rPr>
              <a:t>Now we return to Jerusalem.  Of all the plates found in the Middle East </a:t>
            </a:r>
            <a:r>
              <a:rPr lang="en-US" b="1" u="sng" dirty="0">
                <a:solidFill>
                  <a:srgbClr val="FFFF66"/>
                </a:solidFill>
              </a:rPr>
              <a:t>none</a:t>
            </a:r>
            <a:r>
              <a:rPr lang="en-US" b="1" dirty="0">
                <a:solidFill>
                  <a:srgbClr val="FFFF66"/>
                </a:solidFill>
              </a:rPr>
              <a:t> have scripture written on them, </a:t>
            </a:r>
            <a:r>
              <a:rPr lang="en-US" b="1" u="sng" dirty="0">
                <a:solidFill>
                  <a:srgbClr val="FFFF66"/>
                </a:solidFill>
              </a:rPr>
              <a:t>until now</a:t>
            </a:r>
            <a:r>
              <a:rPr lang="en-US" b="1" dirty="0">
                <a:solidFill>
                  <a:srgbClr val="FFFF66"/>
                </a:solidFill>
              </a:rPr>
              <a:t>.</a:t>
            </a:r>
          </a:p>
          <a:p>
            <a:pPr marL="0" indent="0">
              <a:buNone/>
            </a:pPr>
            <a:endParaRPr lang="en-US" b="1" dirty="0">
              <a:solidFill>
                <a:srgbClr val="FFFF66"/>
              </a:solidFill>
            </a:endParaRPr>
          </a:p>
          <a:p>
            <a:pPr marL="0" indent="0">
              <a:buNone/>
            </a:pPr>
            <a:r>
              <a:rPr lang="en-US" b="1" dirty="0">
                <a:solidFill>
                  <a:srgbClr val="FFFF66"/>
                </a:solidFill>
              </a:rPr>
              <a:t>The mountains that Jerusalem is built on are all honeycombed with tombs. Many of the tombs are very old, many going back earlier than the time of David and Solomon.  Tombs were often reused in later centuries.  Today we visit a very special set of tombs called Ketef Hinnom.</a:t>
            </a:r>
          </a:p>
        </p:txBody>
      </p:sp>
      <p:sp>
        <p:nvSpPr>
          <p:cNvPr id="2" name="Footer Placeholder 1"/>
          <p:cNvSpPr>
            <a:spLocks noGrp="1"/>
          </p:cNvSpPr>
          <p:nvPr>
            <p:ph type="ftr" sz="quarter" idx="11"/>
          </p:nvPr>
        </p:nvSpPr>
        <p:spPr>
          <a:xfrm>
            <a:off x="3124200" y="6248400"/>
            <a:ext cx="2895600" cy="473075"/>
          </a:xfrm>
        </p:spPr>
        <p:txBody>
          <a:bodyPr/>
          <a:lstStyle/>
          <a:p>
            <a:pPr>
              <a:defRPr/>
            </a:pPr>
            <a:r>
              <a:rPr lang="en-US" sz="1100">
                <a:solidFill>
                  <a:srgbClr val="FFFF66"/>
                </a:solidFill>
              </a:rPr>
              <a:t>@ LYLE L. SMITH 2022</a:t>
            </a:r>
            <a:endParaRPr lang="en-US" sz="1100" dirty="0">
              <a:solidFill>
                <a:srgbClr val="FFFF66"/>
              </a:solidFill>
            </a:endParaRPr>
          </a:p>
        </p:txBody>
      </p:sp>
    </p:spTree>
    <p:extLst>
      <p:ext uri="{BB962C8B-B14F-4D97-AF65-F5344CB8AC3E}">
        <p14:creationId xmlns:p14="http://schemas.microsoft.com/office/powerpoint/2010/main" val="15212413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 LYLE L. SMITH 2022</a:t>
            </a:r>
            <a:endParaRPr lang="en-US"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0"/>
            <a:ext cx="56508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20102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6653"/>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sz="1100">
                <a:solidFill>
                  <a:srgbClr val="FFFF66"/>
                </a:solidFill>
              </a:rPr>
              <a:t>@ LYLE L. SMITH 2022</a:t>
            </a:r>
            <a:endParaRPr lang="en-US" sz="1100" dirty="0">
              <a:solidFill>
                <a:srgbClr val="FFFF66"/>
              </a:solidFill>
            </a:endParaRPr>
          </a:p>
        </p:txBody>
      </p:sp>
    </p:spTree>
    <p:extLst>
      <p:ext uri="{BB962C8B-B14F-4D97-AF65-F5344CB8AC3E}">
        <p14:creationId xmlns:p14="http://schemas.microsoft.com/office/powerpoint/2010/main" val="26532496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78729"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p:cNvSpPr>
            <a:spLocks noGrp="1"/>
          </p:cNvSpPr>
          <p:nvPr>
            <p:ph type="body" sz="half" idx="2"/>
          </p:nvPr>
        </p:nvSpPr>
        <p:spPr>
          <a:xfrm>
            <a:off x="381000" y="1435100"/>
            <a:ext cx="3084513" cy="4691063"/>
          </a:xfrm>
        </p:spPr>
        <p:txBody>
          <a:bodyPr/>
          <a:lstStyle/>
          <a:p>
            <a:r>
              <a:rPr lang="en-US" sz="2800" b="1" dirty="0"/>
              <a:t>This is St. Andrew’s Scottish Church and Guest House in Jerusalem.</a:t>
            </a:r>
          </a:p>
        </p:txBody>
      </p:sp>
      <p:sp>
        <p:nvSpPr>
          <p:cNvPr id="3" name="Footer Placeholder 2"/>
          <p:cNvSpPr>
            <a:spLocks noGrp="1"/>
          </p:cNvSpPr>
          <p:nvPr>
            <p:ph type="ftr" sz="quarter" idx="11"/>
          </p:nvPr>
        </p:nvSpPr>
        <p:spPr>
          <a:xfrm>
            <a:off x="3124200" y="6245225"/>
            <a:ext cx="6705600" cy="476250"/>
          </a:xfrm>
        </p:spPr>
        <p:txBody>
          <a:bodyPr/>
          <a:lstStyle/>
          <a:p>
            <a:r>
              <a:rPr lang="en-US" sz="1100">
                <a:solidFill>
                  <a:srgbClr val="FFFF66"/>
                </a:solidFill>
              </a:rPr>
              <a:t>@ LYLE L. SMITH 2022</a:t>
            </a:r>
            <a:endParaRPr lang="en-US" sz="1100" dirty="0">
              <a:solidFill>
                <a:srgbClr val="FFFF66"/>
              </a:solidFill>
            </a:endParaRPr>
          </a:p>
        </p:txBody>
      </p:sp>
    </p:spTree>
    <p:extLst>
      <p:ext uri="{BB962C8B-B14F-4D97-AF65-F5344CB8AC3E}">
        <p14:creationId xmlns:p14="http://schemas.microsoft.com/office/powerpoint/2010/main" val="28957010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38573"/>
            <a:ext cx="514329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a:xfrm>
            <a:off x="3124200" y="6245225"/>
            <a:ext cx="6934200" cy="476250"/>
          </a:xfrm>
        </p:spPr>
        <p:txBody>
          <a:bodyPr/>
          <a:lstStyle/>
          <a:p>
            <a:r>
              <a:rPr lang="en-US" sz="1100">
                <a:solidFill>
                  <a:srgbClr val="FFFF66"/>
                </a:solidFill>
              </a:rPr>
              <a:t>@ LYLE L. SMITH 2022</a:t>
            </a:r>
            <a:endParaRPr lang="en-US" sz="1100" dirty="0">
              <a:solidFill>
                <a:srgbClr val="FFFF66"/>
              </a:solidFill>
            </a:endParaRPr>
          </a:p>
        </p:txBody>
      </p:sp>
    </p:spTree>
    <p:extLst>
      <p:ext uri="{BB962C8B-B14F-4D97-AF65-F5344CB8AC3E}">
        <p14:creationId xmlns:p14="http://schemas.microsoft.com/office/powerpoint/2010/main" val="1577759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sz="1100">
                <a:solidFill>
                  <a:srgbClr val="FFFF66"/>
                </a:solidFill>
              </a:rPr>
              <a:t>@ LYLE L. SMITH 2022</a:t>
            </a:r>
            <a:endParaRPr lang="en-US" sz="1100" dirty="0">
              <a:solidFill>
                <a:srgbClr val="FFFF66"/>
              </a:solidFill>
            </a:endParaRPr>
          </a:p>
        </p:txBody>
      </p:sp>
    </p:spTree>
    <p:extLst>
      <p:ext uri="{BB962C8B-B14F-4D97-AF65-F5344CB8AC3E}">
        <p14:creationId xmlns:p14="http://schemas.microsoft.com/office/powerpoint/2010/main" val="7854267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sz="1100">
                <a:solidFill>
                  <a:srgbClr val="FFFF66"/>
                </a:solidFill>
              </a:rPr>
              <a:t>@ LYLE L. SMITH 2022</a:t>
            </a:r>
            <a:endParaRPr lang="en-US" sz="1100" dirty="0">
              <a:solidFill>
                <a:srgbClr val="FFFF66"/>
              </a:solidFill>
            </a:endParaRPr>
          </a:p>
        </p:txBody>
      </p:sp>
    </p:spTree>
    <p:extLst>
      <p:ext uri="{BB962C8B-B14F-4D97-AF65-F5344CB8AC3E}">
        <p14:creationId xmlns:p14="http://schemas.microsoft.com/office/powerpoint/2010/main" val="323735389"/>
      </p:ext>
    </p:extLst>
  </p:cSld>
  <p:clrMapOvr>
    <a:masterClrMapping/>
  </p:clrMapOvr>
</p:sld>
</file>

<file path=ppt/theme/theme1.xml><?xml version="1.0" encoding="utf-8"?>
<a:theme xmlns:a="http://schemas.openxmlformats.org/drawingml/2006/main" name="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14263</TotalTime>
  <Words>6253</Words>
  <Application>Microsoft Office PowerPoint</Application>
  <PresentationFormat>On-screen Show (4:3)</PresentationFormat>
  <Paragraphs>545</Paragraphs>
  <Slides>116</Slides>
  <Notes>61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116</vt:i4>
      </vt:variant>
    </vt:vector>
  </HeadingPairs>
  <TitlesOfParts>
    <vt:vector size="124" baseType="lpstr">
      <vt:lpstr>Arial</vt:lpstr>
      <vt:lpstr>Calibri</vt:lpstr>
      <vt:lpstr>Tahoma</vt:lpstr>
      <vt:lpstr>Verdana</vt:lpstr>
      <vt:lpstr>Wingdings</vt:lpstr>
      <vt:lpstr>Default Design</vt:lpstr>
      <vt:lpstr>1_Default Design</vt:lpstr>
      <vt:lpstr>Textured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King Nabonidas, father of Belshazzar, 539 B.C. Drawing by Glenn Scott</vt:lpstr>
      <vt:lpstr>Clay tablet from the time of Daniel and King Nabonidas Drawing by Glenn Scott</vt:lpstr>
      <vt:lpstr>PowerPoint Presentation</vt:lpstr>
      <vt:lpstr>PowerPoint Presentation</vt:lpstr>
      <vt:lpstr>PowerPoint Presentation</vt:lpstr>
      <vt:lpstr>PowerPoint Presentation</vt:lpstr>
      <vt:lpstr> It also points out that   “archaeological discoveries like these (the finding and translation of the clay tablets) cannot, of course, prove that the narratives in Daniel (in the Bible) report events that actually occurred in the 6th century B.C.      continued</vt:lpstr>
      <vt:lpstr>PowerPoint Presentation</vt:lpstr>
      <vt:lpstr>PowerPoint Presentation</vt:lpstr>
      <vt:lpstr>PowerPoint Presentation</vt:lpstr>
      <vt:lpstr>PowerPoint Presentation</vt:lpstr>
      <vt:lpstr>PowerPoint Presentation</vt:lpstr>
      <vt:lpstr>Color coded floor plans of the different times of occupation of the fortress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Narrative #1 The Book of Mormon</vt:lpstr>
      <vt:lpstr>PowerPoint Presentation</vt:lpstr>
      <vt:lpstr>PowerPoint Presentation</vt:lpstr>
      <vt:lpstr>Narrative  # 1 Archaeological evidence</vt:lpstr>
      <vt:lpstr>PowerPoint Presentation</vt:lpstr>
      <vt:lpstr>Narrative # 2 The Book of Mormon </vt:lpstr>
      <vt:lpstr>PowerPoint Presentation</vt:lpstr>
      <vt:lpstr>In the replica the buildings are about two feet high.</vt:lpstr>
      <vt:lpstr>PowerPoint Presentation</vt:lpstr>
      <vt:lpstr>Narrative  # 2 Archaeological 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Temple of the Sun, Palenque</vt:lpstr>
      <vt:lpstr>PowerPoint Presentation</vt:lpstr>
      <vt:lpstr>PowerPoint Presentation</vt:lpstr>
      <vt:lpstr>PowerPoint Presentation</vt:lpstr>
      <vt:lpstr>Narrative  # 3 Archaeological evidence </vt:lpstr>
      <vt:lpstr>PowerPoint Presentation</vt:lpstr>
      <vt:lpstr>PowerPoint Presentation</vt:lpstr>
      <vt:lpstr>Narrative #4 The Book of Mormon </vt:lpstr>
      <vt:lpstr>Narrative # 4 Archaeological evidence</vt:lpstr>
      <vt:lpstr>PowerPoint Presentation</vt:lpstr>
      <vt:lpstr>PowerPoint Presentation</vt:lpstr>
      <vt:lpstr>PowerPoint Presentation</vt:lpstr>
      <vt:lpstr>PowerPoint Presentation</vt:lpstr>
      <vt:lpstr>PowerPoint Presentation</vt:lpstr>
      <vt:lpstr>PowerPoint Presentation</vt:lpstr>
      <vt:lpstr> Narrative # 5  The Book of Mormon  </vt:lpstr>
      <vt:lpstr>PowerPoint Presentation</vt:lpstr>
      <vt:lpstr>PowerPoint Presentation</vt:lpstr>
      <vt:lpstr>A letter written in ink on pottery, early 6th century from Arad.</vt:lpstr>
      <vt:lpstr>PowerPoint Presentation</vt:lpstr>
      <vt:lpstr>PowerPoint Presentation</vt:lpstr>
      <vt:lpstr>“AND NOW” Beginning Words of 1 Nephi</vt:lpstr>
      <vt:lpstr>“AND NOW” Beginning Words in 2 Nephi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Etruscan  gold book with rings</vt:lpstr>
      <vt:lpstr>Pyrgi Gold Tablets</vt:lpstr>
      <vt:lpstr>PowerPoint Presentation</vt:lpstr>
      <vt:lpstr>PowerPoint Presentation</vt:lpstr>
      <vt:lpstr>PowerPoint Presentation</vt:lpstr>
      <vt:lpstr>Gold foil from Belize</vt:lpstr>
      <vt:lpstr>Gold Sheets from Monte Alban</vt:lpstr>
      <vt:lpstr>PowerPoint Presentation</vt:lpstr>
      <vt:lpstr>Gold with designs and writing from Chichen Itza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Diann</dc:creator>
  <cp:lastModifiedBy>Lyle Smith</cp:lastModifiedBy>
  <cp:revision>291</cp:revision>
  <cp:lastPrinted>2021-10-14T16:13:04Z</cp:lastPrinted>
  <dcterms:created xsi:type="dcterms:W3CDTF">2005-04-25T15:41:44Z</dcterms:created>
  <dcterms:modified xsi:type="dcterms:W3CDTF">2023-02-27T17:46:41Z</dcterms:modified>
</cp:coreProperties>
</file>