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99" r:id="rId2"/>
    <p:sldMasterId id="2147483715" r:id="rId3"/>
  </p:sldMasterIdLst>
  <p:notesMasterIdLst>
    <p:notesMasterId r:id="rId110"/>
  </p:notesMasterIdLst>
  <p:handoutMasterIdLst>
    <p:handoutMasterId r:id="rId111"/>
  </p:handoutMasterIdLst>
  <p:sldIdLst>
    <p:sldId id="1021" r:id="rId4"/>
    <p:sldId id="787" r:id="rId5"/>
    <p:sldId id="409" r:id="rId6"/>
    <p:sldId id="1023" r:id="rId7"/>
    <p:sldId id="816" r:id="rId8"/>
    <p:sldId id="818" r:id="rId9"/>
    <p:sldId id="972" r:id="rId10"/>
    <p:sldId id="791" r:id="rId11"/>
    <p:sldId id="973" r:id="rId12"/>
    <p:sldId id="412" r:id="rId13"/>
    <p:sldId id="452" r:id="rId14"/>
    <p:sldId id="271" r:id="rId15"/>
    <p:sldId id="447" r:id="rId16"/>
    <p:sldId id="1015" r:id="rId17"/>
    <p:sldId id="446" r:id="rId18"/>
    <p:sldId id="1022" r:id="rId19"/>
    <p:sldId id="443" r:id="rId20"/>
    <p:sldId id="444" r:id="rId21"/>
    <p:sldId id="445" r:id="rId22"/>
    <p:sldId id="1016" r:id="rId23"/>
    <p:sldId id="1025" r:id="rId24"/>
    <p:sldId id="793" r:id="rId25"/>
    <p:sldId id="776" r:id="rId26"/>
    <p:sldId id="829" r:id="rId27"/>
    <p:sldId id="977" r:id="rId28"/>
    <p:sldId id="730" r:id="rId29"/>
    <p:sldId id="732" r:id="rId30"/>
    <p:sldId id="1032" r:id="rId31"/>
    <p:sldId id="924" r:id="rId32"/>
    <p:sldId id="830" r:id="rId33"/>
    <p:sldId id="458" r:id="rId34"/>
    <p:sldId id="1034" r:id="rId35"/>
    <p:sldId id="481" r:id="rId36"/>
    <p:sldId id="482" r:id="rId37"/>
    <p:sldId id="1026" r:id="rId38"/>
    <p:sldId id="516" r:id="rId39"/>
    <p:sldId id="985" r:id="rId40"/>
    <p:sldId id="529" r:id="rId41"/>
    <p:sldId id="1012" r:id="rId42"/>
    <p:sldId id="439" r:id="rId43"/>
    <p:sldId id="585" r:id="rId44"/>
    <p:sldId id="1027" r:id="rId45"/>
    <p:sldId id="795" r:id="rId46"/>
    <p:sldId id="414" r:id="rId47"/>
    <p:sldId id="691" r:id="rId48"/>
    <p:sldId id="1035" r:id="rId49"/>
    <p:sldId id="415" r:id="rId50"/>
    <p:sldId id="442" r:id="rId51"/>
    <p:sldId id="417" r:id="rId52"/>
    <p:sldId id="587" r:id="rId53"/>
    <p:sldId id="515" r:id="rId54"/>
    <p:sldId id="1028" r:id="rId55"/>
    <p:sldId id="1036" r:id="rId56"/>
    <p:sldId id="694" r:id="rId57"/>
    <p:sldId id="695" r:id="rId58"/>
    <p:sldId id="696" r:id="rId59"/>
    <p:sldId id="697" r:id="rId60"/>
    <p:sldId id="698" r:id="rId61"/>
    <p:sldId id="699" r:id="rId62"/>
    <p:sldId id="765" r:id="rId63"/>
    <p:sldId id="1017" r:id="rId64"/>
    <p:sldId id="1037" r:id="rId65"/>
    <p:sldId id="722" r:id="rId66"/>
    <p:sldId id="763" r:id="rId67"/>
    <p:sldId id="723" r:id="rId68"/>
    <p:sldId id="462" r:id="rId69"/>
    <p:sldId id="1029" r:id="rId70"/>
    <p:sldId id="1038" r:id="rId71"/>
    <p:sldId id="441" r:id="rId72"/>
    <p:sldId id="416" r:id="rId73"/>
    <p:sldId id="766" r:id="rId74"/>
    <p:sldId id="713" r:id="rId75"/>
    <p:sldId id="714" r:id="rId76"/>
    <p:sldId id="715" r:id="rId77"/>
    <p:sldId id="716" r:id="rId78"/>
    <p:sldId id="717" r:id="rId79"/>
    <p:sldId id="718" r:id="rId80"/>
    <p:sldId id="767" r:id="rId81"/>
    <p:sldId id="1018" r:id="rId82"/>
    <p:sldId id="1039" r:id="rId83"/>
    <p:sldId id="578" r:id="rId84"/>
    <p:sldId id="725" r:id="rId85"/>
    <p:sldId id="1019" r:id="rId86"/>
    <p:sldId id="1041" r:id="rId87"/>
    <p:sldId id="465" r:id="rId88"/>
    <p:sldId id="726" r:id="rId89"/>
    <p:sldId id="727" r:id="rId90"/>
    <p:sldId id="479" r:id="rId91"/>
    <p:sldId id="1030" r:id="rId92"/>
    <p:sldId id="701" r:id="rId93"/>
    <p:sldId id="702" r:id="rId94"/>
    <p:sldId id="703" r:id="rId95"/>
    <p:sldId id="707" r:id="rId96"/>
    <p:sldId id="708" r:id="rId97"/>
    <p:sldId id="709" r:id="rId98"/>
    <p:sldId id="704" r:id="rId99"/>
    <p:sldId id="705" r:id="rId100"/>
    <p:sldId id="710" r:id="rId101"/>
    <p:sldId id="711" r:id="rId102"/>
    <p:sldId id="522" r:id="rId103"/>
    <p:sldId id="1043" r:id="rId104"/>
    <p:sldId id="583" r:id="rId105"/>
    <p:sldId id="531" r:id="rId106"/>
    <p:sldId id="1042" r:id="rId107"/>
    <p:sldId id="260" r:id="rId108"/>
    <p:sldId id="1040" r:id="rId109"/>
  </p:sldIdLst>
  <p:sldSz cx="9144000" cy="6858000" type="screen4x3"/>
  <p:notesSz cx="7102475" cy="9388475"/>
  <p:defaultTex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993300"/>
    <a:srgbClr val="FFFF66"/>
    <a:srgbClr val="FFFF00"/>
    <a:srgbClr val="66FF66"/>
    <a:srgbClr val="99CC00"/>
    <a:srgbClr val="FF0066"/>
    <a:srgbClr val="94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193" autoAdjust="0"/>
  </p:normalViewPr>
  <p:slideViewPr>
    <p:cSldViewPr>
      <p:cViewPr varScale="1">
        <p:scale>
          <a:sx n="60" d="100"/>
          <a:sy n="60" d="100"/>
        </p:scale>
        <p:origin x="1440" y="56"/>
      </p:cViewPr>
      <p:guideLst>
        <p:guide orient="horz" pos="2160"/>
        <p:guide pos="2880"/>
      </p:guideLst>
    </p:cSldViewPr>
  </p:slideViewPr>
  <p:outlineViewPr>
    <p:cViewPr>
      <p:scale>
        <a:sx n="33" d="100"/>
        <a:sy n="33" d="100"/>
      </p:scale>
      <p:origin x="0" y="-5408"/>
    </p:cViewPr>
  </p:outlineViewPr>
  <p:notesTextViewPr>
    <p:cViewPr>
      <p:scale>
        <a:sx n="100" d="100"/>
        <a:sy n="100" d="100"/>
      </p:scale>
      <p:origin x="0" y="0"/>
    </p:cViewPr>
  </p:notesTextViewPr>
  <p:sorterViewPr>
    <p:cViewPr varScale="1">
      <p:scale>
        <a:sx n="1" d="1"/>
        <a:sy n="1" d="1"/>
      </p:scale>
      <p:origin x="0" y="-74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1"/>
            <a:ext cx="3078451" cy="468944"/>
          </a:xfrm>
          <a:prstGeom prst="rect">
            <a:avLst/>
          </a:prstGeom>
          <a:noFill/>
          <a:ln w="9525">
            <a:noFill/>
            <a:miter lim="800000"/>
            <a:headEnd/>
            <a:tailEnd/>
          </a:ln>
          <a:effectLst/>
        </p:spPr>
        <p:txBody>
          <a:bodyPr vert="horz" wrap="square" lIns="91714" tIns="45857" rIns="91714" bIns="45857" numCol="1" anchor="t" anchorCtr="0" compatLnSpc="1">
            <a:prstTxWarp prst="textNoShape">
              <a:avLst/>
            </a:prstTxWarp>
          </a:bodyPr>
          <a:lstStyle>
            <a:lvl1pPr algn="l">
              <a:defRPr sz="1200" b="0"/>
            </a:lvl1pPr>
          </a:lstStyle>
          <a:p>
            <a:endParaRPr lang="en-US" dirty="0"/>
          </a:p>
        </p:txBody>
      </p:sp>
      <p:sp>
        <p:nvSpPr>
          <p:cNvPr id="47107" name="Rectangle 3"/>
          <p:cNvSpPr>
            <a:spLocks noGrp="1" noChangeArrowheads="1"/>
          </p:cNvSpPr>
          <p:nvPr>
            <p:ph type="dt" sz="quarter" idx="1"/>
          </p:nvPr>
        </p:nvSpPr>
        <p:spPr bwMode="auto">
          <a:xfrm>
            <a:off x="4022379" y="1"/>
            <a:ext cx="3078451" cy="468944"/>
          </a:xfrm>
          <a:prstGeom prst="rect">
            <a:avLst/>
          </a:prstGeom>
          <a:noFill/>
          <a:ln w="9525">
            <a:noFill/>
            <a:miter lim="800000"/>
            <a:headEnd/>
            <a:tailEnd/>
          </a:ln>
          <a:effectLst/>
        </p:spPr>
        <p:txBody>
          <a:bodyPr vert="horz" wrap="square" lIns="91714" tIns="45857" rIns="91714" bIns="45857" numCol="1" anchor="t" anchorCtr="0" compatLnSpc="1">
            <a:prstTxWarp prst="textNoShape">
              <a:avLst/>
            </a:prstTxWarp>
          </a:bodyPr>
          <a:lstStyle>
            <a:lvl1pPr>
              <a:defRPr sz="1200" b="0"/>
            </a:lvl1pPr>
          </a:lstStyle>
          <a:p>
            <a:endParaRPr lang="en-US" dirty="0"/>
          </a:p>
        </p:txBody>
      </p:sp>
      <p:sp>
        <p:nvSpPr>
          <p:cNvPr id="47108" name="Rectangle 4"/>
          <p:cNvSpPr>
            <a:spLocks noGrp="1" noChangeArrowheads="1"/>
          </p:cNvSpPr>
          <p:nvPr>
            <p:ph type="ftr" sz="quarter" idx="2"/>
          </p:nvPr>
        </p:nvSpPr>
        <p:spPr bwMode="auto">
          <a:xfrm>
            <a:off x="0" y="8917931"/>
            <a:ext cx="3078451" cy="468944"/>
          </a:xfrm>
          <a:prstGeom prst="rect">
            <a:avLst/>
          </a:prstGeom>
          <a:noFill/>
          <a:ln w="9525">
            <a:noFill/>
            <a:miter lim="800000"/>
            <a:headEnd/>
            <a:tailEnd/>
          </a:ln>
          <a:effectLst/>
        </p:spPr>
        <p:txBody>
          <a:bodyPr vert="horz" wrap="square" lIns="91714" tIns="45857" rIns="91714" bIns="45857" numCol="1" anchor="b" anchorCtr="0" compatLnSpc="1">
            <a:prstTxWarp prst="textNoShape">
              <a:avLst/>
            </a:prstTxWarp>
          </a:bodyPr>
          <a:lstStyle>
            <a:lvl1pPr algn="l">
              <a:defRPr sz="1200" b="0"/>
            </a:lvl1pPr>
          </a:lstStyle>
          <a:p>
            <a:endParaRPr lang="en-US" dirty="0"/>
          </a:p>
        </p:txBody>
      </p:sp>
      <p:sp>
        <p:nvSpPr>
          <p:cNvPr id="47109" name="Rectangle 5"/>
          <p:cNvSpPr>
            <a:spLocks noGrp="1" noChangeArrowheads="1"/>
          </p:cNvSpPr>
          <p:nvPr>
            <p:ph type="sldNum" sz="quarter" idx="3"/>
          </p:nvPr>
        </p:nvSpPr>
        <p:spPr bwMode="auto">
          <a:xfrm>
            <a:off x="4022379" y="8917931"/>
            <a:ext cx="3078451" cy="468944"/>
          </a:xfrm>
          <a:prstGeom prst="rect">
            <a:avLst/>
          </a:prstGeom>
          <a:noFill/>
          <a:ln w="9525">
            <a:noFill/>
            <a:miter lim="800000"/>
            <a:headEnd/>
            <a:tailEnd/>
          </a:ln>
          <a:effectLst/>
        </p:spPr>
        <p:txBody>
          <a:bodyPr vert="horz" wrap="square" lIns="91714" tIns="45857" rIns="91714" bIns="45857" numCol="1" anchor="b" anchorCtr="0" compatLnSpc="1">
            <a:prstTxWarp prst="textNoShape">
              <a:avLst/>
            </a:prstTxWarp>
          </a:bodyPr>
          <a:lstStyle>
            <a:lvl1pPr>
              <a:defRPr sz="1200" b="0"/>
            </a:lvl1pPr>
          </a:lstStyle>
          <a:p>
            <a:fld id="{57BBB049-2CE8-4B93-BACB-AFF8A1762058}" type="slidenum">
              <a:rPr lang="en-US"/>
              <a:pPr/>
              <a:t>‹#›</a:t>
            </a:fld>
            <a:endParaRPr lang="en-US" dirty="0"/>
          </a:p>
        </p:txBody>
      </p:sp>
    </p:spTree>
    <p:extLst>
      <p:ext uri="{BB962C8B-B14F-4D97-AF65-F5344CB8AC3E}">
        <p14:creationId xmlns:p14="http://schemas.microsoft.com/office/powerpoint/2010/main" val="4585042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720" units="cm"/>
        </inkml:traceFormat>
        <inkml:channelProperties>
          <inkml:channelProperty channel="X" name="resolution" value="28.31858" units="1/cm"/>
          <inkml:channelProperty channel="Y" name="resolution" value="28.34646" units="1/cm"/>
        </inkml:channelProperties>
      </inkml:inkSource>
      <inkml:timestamp xml:id="ts0" timeString="2009-09-22T18:44:51.662"/>
    </inkml:context>
    <inkml:brush xml:id="br0">
      <inkml:brushProperty name="width" value="0.21167" units="cm"/>
      <inkml:brushProperty name="height" value="0.21167" units="cm"/>
      <inkml:brushProperty name="color" value="#FF0000"/>
      <inkml:brushProperty name="fitToCurve" value="1"/>
    </inkml:brush>
  </inkml:definitions>
  <inkml:trace contextRef="#ctx0" brushRef="#br0">1490 1290,'0'0,"0"0,48 0,-48 0,48 0,-48 0,47 0,-47 0,48 0,-48 0,48 0,-48 0,0 0,143 0,-143 0,0 0,48 0,-48-96,47 96,-47 0,48 0,-48 0,48 0,-48-48,48 48,-48 0,47-47,-47 47,0 0,48 0,-48 0,48-48,-48 48,48 0,-48 0,47 0,-47 0,48 0,-48 0,48 0,-48 0,0 0,48 0,-48 0,47 0,-47 0,48 0,-48 0,48 0,-48 0,47 0,-47 0,0 0,48 0,-48 0,48 0,-48-48,48 48,-48-48,47 48,-47 0,0 0,48 0,-48-47,0 47,48 0,-48 0,48-48,-48 48,0-48,0 48,47 0,-47-47,48-49,-48 96,48-48,-48 1,48-1,-48 48,0-48,47 48,-47-48,48 1,-48-1,0 0,0 0,0 1,0-1,0 0,0 1,0-1,-95 48,47 0,0 0,0 0,1 0,-1 0,0 0,0 0,1 0,-1 0,0 0,0 0,1 0,-1 0,0 0,1 0,-1 0,0 0,0 0,1 0,-1 0,0 0,0 48,1-48,-1 0,0 0,48 0,-48 0,1 0,-1 0,0 0,0 0,1 0,-1 47,0-47,1 0,-49 0,48 0,1 0,-1 0,0 0,0 0,1 0,-1 0,0 0,0 0,1 0,-1 0,0 0,0 0,1 0,-1 0,0 0,1 0,47 0,-48 0,48 48,-48-48,0 0,48 0,-47 0,-1 48,0-48,0 47,1-47,-1 48,48-48,-48 48,0-48,48 48,-47-48,47 0,0 47,-48-47,48 48,0-48,-48 0,48 0,0 48,0-48,0 48,0-48,0 47,0-47,0 48,0-48,0 0,0 48,0-48,0 0,48 0,-48 0,0 48,0-48,0 0,48 0,-48 0,0 47,47-47,-47 0,96 0,-96 48,0-48,48 0,-48 48,47-48,-47 0,0 0,48 47,-48-47,96 0,-96 48,95-48,-95 0,48 0,-48 0,48 0,-48 0,0 0,47 0,-47 0,0 48,0-48,48 0,-48 0,0 0,48 48,-48-48,0 0,47 0,-47 47,0-47,48 0,-48 0,0 48,48-48,-48 0,0 0,0 48,0-48,48 0,-48 0,0 0,0 0,47 0,-47 48,0-48,48 0,-48 0,0 0,0 47,48-47,-48 0,0 0,48 0,-48 0,0 0,0 48,47-48,-47 0,0 0,48 0,-48 0,48 0,-48 48,48-48,-48 0,0 0,47 0,-47 0,0 0,48 0,-48 47,48-47,-48 0,48 0,-48 0,0 0,47 0,-47 0,48 0,-48 0,0-47,0 47,48 0,-48-48</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720" units="cm"/>
        </inkml:traceFormat>
        <inkml:channelProperties>
          <inkml:channelProperty channel="X" name="resolution" value="28.31858" units="1/cm"/>
          <inkml:channelProperty channel="Y" name="resolution" value="28.34646" units="1/cm"/>
        </inkml:channelProperties>
      </inkml:inkSource>
      <inkml:timestamp xml:id="ts0" timeString="2009-09-22T18:45:06.451"/>
    </inkml:context>
    <inkml:brush xml:id="br0">
      <inkml:brushProperty name="width" value="0.21167" units="cm"/>
      <inkml:brushProperty name="height" value="0.21167" units="cm"/>
      <inkml:brushProperty name="color" value="#FF0000"/>
      <inkml:brushProperty name="fitToCurv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8451" cy="468944"/>
          </a:xfrm>
          <a:prstGeom prst="rect">
            <a:avLst/>
          </a:prstGeom>
        </p:spPr>
        <p:txBody>
          <a:bodyPr vert="horz" lIns="91714" tIns="45857" rIns="91714" bIns="45857" rtlCol="0"/>
          <a:lstStyle>
            <a:lvl1pPr algn="l">
              <a:defRPr sz="1200"/>
            </a:lvl1pPr>
          </a:lstStyle>
          <a:p>
            <a:endParaRPr lang="en-US" dirty="0"/>
          </a:p>
        </p:txBody>
      </p:sp>
      <p:sp>
        <p:nvSpPr>
          <p:cNvPr id="3" name="Date Placeholder 2"/>
          <p:cNvSpPr>
            <a:spLocks noGrp="1"/>
          </p:cNvSpPr>
          <p:nvPr>
            <p:ph type="dt" idx="1"/>
          </p:nvPr>
        </p:nvSpPr>
        <p:spPr>
          <a:xfrm>
            <a:off x="4022379" y="1"/>
            <a:ext cx="3078451" cy="468944"/>
          </a:xfrm>
          <a:prstGeom prst="rect">
            <a:avLst/>
          </a:prstGeom>
        </p:spPr>
        <p:txBody>
          <a:bodyPr vert="horz" lIns="91714" tIns="45857" rIns="91714" bIns="45857" rtlCol="0"/>
          <a:lstStyle>
            <a:lvl1pPr algn="r">
              <a:defRPr sz="1200"/>
            </a:lvl1pPr>
          </a:lstStyle>
          <a:p>
            <a:fld id="{1C3B15E7-0124-4D15-8A28-B77E4DB246F3}" type="datetimeFigureOut">
              <a:rPr lang="en-US" smtClean="0"/>
              <a:pPr/>
              <a:t>3/1/2023</a:t>
            </a:fld>
            <a:endParaRPr lang="en-US" dirty="0"/>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1714" tIns="45857" rIns="91714" bIns="45857" rtlCol="0" anchor="ctr"/>
          <a:lstStyle/>
          <a:p>
            <a:endParaRPr lang="en-US" dirty="0"/>
          </a:p>
        </p:txBody>
      </p:sp>
      <p:sp>
        <p:nvSpPr>
          <p:cNvPr id="5" name="Notes Placeholder 4"/>
          <p:cNvSpPr>
            <a:spLocks noGrp="1"/>
          </p:cNvSpPr>
          <p:nvPr>
            <p:ph type="body" sz="quarter" idx="3"/>
          </p:nvPr>
        </p:nvSpPr>
        <p:spPr>
          <a:xfrm>
            <a:off x="710413" y="4458966"/>
            <a:ext cx="5681652" cy="4225294"/>
          </a:xfrm>
          <a:prstGeom prst="rect">
            <a:avLst/>
          </a:prstGeom>
        </p:spPr>
        <p:txBody>
          <a:bodyPr vert="horz" lIns="91714" tIns="45857" rIns="91714" bIns="4585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931"/>
            <a:ext cx="3078451" cy="468944"/>
          </a:xfrm>
          <a:prstGeom prst="rect">
            <a:avLst/>
          </a:prstGeom>
        </p:spPr>
        <p:txBody>
          <a:bodyPr vert="horz" lIns="91714" tIns="45857" rIns="91714" bIns="4585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379" y="8917931"/>
            <a:ext cx="3078451" cy="468944"/>
          </a:xfrm>
          <a:prstGeom prst="rect">
            <a:avLst/>
          </a:prstGeom>
        </p:spPr>
        <p:txBody>
          <a:bodyPr vert="horz" lIns="91714" tIns="45857" rIns="91714" bIns="45857" rtlCol="0" anchor="b"/>
          <a:lstStyle>
            <a:lvl1pPr algn="r">
              <a:defRPr sz="1200"/>
            </a:lvl1pPr>
          </a:lstStyle>
          <a:p>
            <a:fld id="{789378F6-D62C-4E13-B144-15F40C816AD9}" type="slidenum">
              <a:rPr lang="en-US" smtClean="0"/>
              <a:pPr/>
              <a:t>‹#›</a:t>
            </a:fld>
            <a:endParaRPr lang="en-US" dirty="0"/>
          </a:p>
        </p:txBody>
      </p:sp>
    </p:spTree>
    <p:extLst>
      <p:ext uri="{BB962C8B-B14F-4D97-AF65-F5344CB8AC3E}">
        <p14:creationId xmlns:p14="http://schemas.microsoft.com/office/powerpoint/2010/main" val="196694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3">
              <a:defRPr/>
            </a:pPr>
            <a:endParaRPr lang="en-US" dirty="0"/>
          </a:p>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2</a:t>
            </a:fld>
            <a:endParaRPr lang="en-US" dirty="0"/>
          </a:p>
        </p:txBody>
      </p:sp>
    </p:spTree>
    <p:extLst>
      <p:ext uri="{BB962C8B-B14F-4D97-AF65-F5344CB8AC3E}">
        <p14:creationId xmlns:p14="http://schemas.microsoft.com/office/powerpoint/2010/main" val="29372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26</a:t>
            </a:fld>
            <a:endParaRPr lang="en-US" dirty="0"/>
          </a:p>
        </p:txBody>
      </p:sp>
    </p:spTree>
    <p:extLst>
      <p:ext uri="{BB962C8B-B14F-4D97-AF65-F5344CB8AC3E}">
        <p14:creationId xmlns:p14="http://schemas.microsoft.com/office/powerpoint/2010/main" val="1245326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28</a:t>
            </a:fld>
            <a:endParaRPr lang="en-US" dirty="0"/>
          </a:p>
        </p:txBody>
      </p:sp>
    </p:spTree>
    <p:extLst>
      <p:ext uri="{BB962C8B-B14F-4D97-AF65-F5344CB8AC3E}">
        <p14:creationId xmlns:p14="http://schemas.microsoft.com/office/powerpoint/2010/main" val="4120250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29</a:t>
            </a:fld>
            <a:endParaRPr lang="en-US" dirty="0"/>
          </a:p>
        </p:txBody>
      </p:sp>
    </p:spTree>
    <p:extLst>
      <p:ext uri="{BB962C8B-B14F-4D97-AF65-F5344CB8AC3E}">
        <p14:creationId xmlns:p14="http://schemas.microsoft.com/office/powerpoint/2010/main" val="1985866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31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7143">
              <a:defRPr/>
            </a:pPr>
            <a:fld id="{789378F6-D62C-4E13-B144-15F40C816AD9}" type="slidenum">
              <a:rPr lang="en-US">
                <a:solidFill>
                  <a:prstClr val="black"/>
                </a:solidFill>
              </a:rPr>
              <a:pPr defTabSz="917143">
                <a:defRPr/>
              </a:pPr>
              <a:t>32</a:t>
            </a:fld>
            <a:endParaRPr lang="en-US" dirty="0">
              <a:solidFill>
                <a:prstClr val="black"/>
              </a:solidFill>
            </a:endParaRPr>
          </a:p>
        </p:txBody>
      </p:sp>
    </p:spTree>
    <p:extLst>
      <p:ext uri="{BB962C8B-B14F-4D97-AF65-F5344CB8AC3E}">
        <p14:creationId xmlns:p14="http://schemas.microsoft.com/office/powerpoint/2010/main" val="2750586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7143">
              <a:defRPr/>
            </a:pPr>
            <a:fld id="{789378F6-D62C-4E13-B144-15F40C816AD9}" type="slidenum">
              <a:rPr lang="en-US">
                <a:solidFill>
                  <a:prstClr val="black"/>
                </a:solidFill>
              </a:rPr>
              <a:pPr defTabSz="917143">
                <a:defRPr/>
              </a:pPr>
              <a:t>39</a:t>
            </a:fld>
            <a:endParaRPr lang="en-US" dirty="0">
              <a:solidFill>
                <a:prstClr val="black"/>
              </a:solidFill>
            </a:endParaRPr>
          </a:p>
        </p:txBody>
      </p:sp>
    </p:spTree>
    <p:extLst>
      <p:ext uri="{BB962C8B-B14F-4D97-AF65-F5344CB8AC3E}">
        <p14:creationId xmlns:p14="http://schemas.microsoft.com/office/powerpoint/2010/main" val="1510992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Pottery is one of the materials that last forever as it is baked dirt,+++</a:t>
            </a:r>
          </a:p>
        </p:txBody>
      </p:sp>
      <p:sp>
        <p:nvSpPr>
          <p:cNvPr id="4" name="Slide Number Placeholder 3"/>
          <p:cNvSpPr>
            <a:spLocks noGrp="1"/>
          </p:cNvSpPr>
          <p:nvPr>
            <p:ph type="sldNum" sz="quarter" idx="10"/>
          </p:nvPr>
        </p:nvSpPr>
        <p:spPr/>
        <p:txBody>
          <a:bodyPr/>
          <a:lstStyle/>
          <a:p>
            <a:fld id="{789378F6-D62C-4E13-B144-15F40C816AD9}" type="slidenum">
              <a:rPr lang="en-US" smtClean="0"/>
              <a:pPr/>
              <a:t>40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Glenn Scott in his book Voices from the Dust has an excellent timeline of </a:t>
            </a:r>
            <a:r>
              <a:rPr lang="en-US" dirty="0" err="1"/>
              <a:t>BoM</a:t>
            </a:r>
            <a:r>
              <a:rPr lang="en-US" dirty="0"/>
              <a:t> kings and events. He places King </a:t>
            </a:r>
            <a:r>
              <a:rPr lang="en-US" dirty="0" err="1"/>
              <a:t>Heth</a:t>
            </a:r>
            <a:r>
              <a:rPr lang="en-US" dirty="0"/>
              <a:t> at 2165 BC.</a:t>
            </a:r>
          </a:p>
        </p:txBody>
      </p:sp>
      <p:sp>
        <p:nvSpPr>
          <p:cNvPr id="4" name="Slide Number Placeholder 3"/>
          <p:cNvSpPr>
            <a:spLocks noGrp="1"/>
          </p:cNvSpPr>
          <p:nvPr>
            <p:ph type="sldNum" sz="quarter" idx="10"/>
          </p:nvPr>
        </p:nvSpPr>
        <p:spPr/>
        <p:txBody>
          <a:bodyPr/>
          <a:lstStyle/>
          <a:p>
            <a:fld id="{789378F6-D62C-4E13-B144-15F40C816AD9}" type="slidenum">
              <a:rPr lang="en-US" smtClean="0"/>
              <a:pPr/>
              <a:t>43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Even King</a:t>
            </a:r>
            <a:r>
              <a:rPr lang="en-US" baseline="0" dirty="0"/>
              <a:t> </a:t>
            </a:r>
            <a:r>
              <a:rPr lang="en-US" baseline="0" dirty="0" err="1"/>
              <a:t>Heth</a:t>
            </a:r>
            <a:r>
              <a:rPr lang="en-US" baseline="0" dirty="0"/>
              <a:t> and his household perished in the famine caused by the great dearth, or lack of rain.</a:t>
            </a:r>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44</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7143">
              <a:defRPr/>
            </a:pPr>
            <a:fld id="{789378F6-D62C-4E13-B144-15F40C816AD9}" type="slidenum">
              <a:rPr lang="en-US">
                <a:solidFill>
                  <a:prstClr val="black"/>
                </a:solidFill>
              </a:rPr>
              <a:pPr defTabSz="917143">
                <a:defRPr/>
              </a:pPr>
              <a:t>46</a:t>
            </a:fld>
            <a:endParaRPr lang="en-US" dirty="0">
              <a:solidFill>
                <a:prstClr val="black"/>
              </a:solidFill>
            </a:endParaRPr>
          </a:p>
        </p:txBody>
      </p:sp>
    </p:spTree>
    <p:extLst>
      <p:ext uri="{BB962C8B-B14F-4D97-AF65-F5344CB8AC3E}">
        <p14:creationId xmlns:p14="http://schemas.microsoft.com/office/powerpoint/2010/main" val="141182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3</a:t>
            </a:fld>
            <a:endParaRPr lang="en-US" dirty="0"/>
          </a:p>
        </p:txBody>
      </p:sp>
    </p:spTree>
    <p:extLst>
      <p:ext uri="{BB962C8B-B14F-4D97-AF65-F5344CB8AC3E}">
        <p14:creationId xmlns:p14="http://schemas.microsoft.com/office/powerpoint/2010/main" val="4174814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47</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description in The Book of</a:t>
            </a:r>
            <a:r>
              <a:rPr lang="en-US" baseline="0" dirty="0"/>
              <a:t> Mormon of this great time of civilization is astounding. “And never could be a people more blessed than were they, and more prospered by the hand of the Lord.”  Ether 4</a:t>
            </a:r>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51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7143">
              <a:defRPr/>
            </a:pPr>
            <a:fld id="{789378F6-D62C-4E13-B144-15F40C816AD9}" type="slidenum">
              <a:rPr lang="en-US">
                <a:solidFill>
                  <a:prstClr val="black"/>
                </a:solidFill>
              </a:rPr>
              <a:pPr defTabSz="917143">
                <a:defRPr/>
              </a:pPr>
              <a:t>53</a:t>
            </a:fld>
            <a:endParaRPr lang="en-US" dirty="0">
              <a:solidFill>
                <a:prstClr val="black"/>
              </a:solidFill>
            </a:endParaRPr>
          </a:p>
        </p:txBody>
      </p:sp>
    </p:spTree>
    <p:extLst>
      <p:ext uri="{BB962C8B-B14F-4D97-AF65-F5344CB8AC3E}">
        <p14:creationId xmlns:p14="http://schemas.microsoft.com/office/powerpoint/2010/main" val="1884738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Remember the archaeologists only begin to identify the Olmec culture about 2000BC. Before</a:t>
            </a:r>
            <a:r>
              <a:rPr lang="en-US" baseline="0" dirty="0"/>
              <a:t> that they were call the pre-</a:t>
            </a:r>
            <a:r>
              <a:rPr lang="en-US" baseline="0" dirty="0" err="1"/>
              <a:t>olmec</a:t>
            </a:r>
            <a:r>
              <a:rPr lang="en-US" baseline="0" dirty="0"/>
              <a:t> people. This fits with what happened to the Jaredites after the great drought. They became a great nation.</a:t>
            </a:r>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54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 sorry</a:t>
            </a:r>
            <a:r>
              <a:rPr lang="en-US" baseline="0" dirty="0"/>
              <a:t> that I do not have photos of the riches of the Olmec from this particular tomb at La Venta. </a:t>
            </a:r>
            <a:endParaRPr lang="en-US" dirty="0"/>
          </a:p>
          <a:p>
            <a:endParaRPr lang="en-US" dirty="0"/>
          </a:p>
          <a:p>
            <a:r>
              <a:rPr lang="en-US" dirty="0"/>
              <a:t>But remember the statement in The</a:t>
            </a:r>
            <a:r>
              <a:rPr lang="en-US" baseline="0" dirty="0"/>
              <a:t> Book of Mormon we read a few minutes ago that at some time they would be “greatly prospered” by the hand of the Lord. It is an accurate description of the treasures that have been found in the Olmec cities such as La Venta. How many saw the Egyptian king Tut display when it was here a few years ago.  Such wealth does not come when people are only subsistence farmers. The accumulation of wealth is made possible by business, government, trade, </a:t>
            </a:r>
            <a:r>
              <a:rPr lang="en-US" baseline="0" dirty="0" err="1"/>
              <a:t>ie</a:t>
            </a:r>
            <a:r>
              <a:rPr lang="en-US" baseline="0" dirty="0"/>
              <a:t> advanced, well organized and </a:t>
            </a:r>
            <a:r>
              <a:rPr lang="en-US" baseline="0" dirty="0" err="1"/>
              <a:t>properous</a:t>
            </a:r>
            <a:r>
              <a:rPr lang="en-US" baseline="0" dirty="0"/>
              <a:t> civilizations. </a:t>
            </a:r>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60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 of the story is that robbers stole this wonderful find before the government could move to protect it. </a:t>
            </a:r>
          </a:p>
        </p:txBody>
      </p:sp>
      <p:sp>
        <p:nvSpPr>
          <p:cNvPr id="4" name="Slide Number Placeholder 3"/>
          <p:cNvSpPr>
            <a:spLocks noGrp="1"/>
          </p:cNvSpPr>
          <p:nvPr>
            <p:ph type="sldNum" sz="quarter" idx="5"/>
          </p:nvPr>
        </p:nvSpPr>
        <p:spPr/>
        <p:txBody>
          <a:bodyPr/>
          <a:lstStyle/>
          <a:p>
            <a:fld id="{789378F6-D62C-4E13-B144-15F40C816AD9}" type="slidenum">
              <a:rPr lang="en-US" smtClean="0"/>
              <a:pPr/>
              <a:t>61</a:t>
            </a:fld>
            <a:endParaRPr lang="en-US" dirty="0"/>
          </a:p>
        </p:txBody>
      </p:sp>
    </p:spTree>
    <p:extLst>
      <p:ext uri="{BB962C8B-B14F-4D97-AF65-F5344CB8AC3E}">
        <p14:creationId xmlns:p14="http://schemas.microsoft.com/office/powerpoint/2010/main" val="2862086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7143">
              <a:defRPr/>
            </a:pPr>
            <a:fld id="{789378F6-D62C-4E13-B144-15F40C816AD9}" type="slidenum">
              <a:rPr lang="en-US">
                <a:solidFill>
                  <a:prstClr val="black"/>
                </a:solidFill>
              </a:rPr>
              <a:pPr defTabSz="917143">
                <a:defRPr/>
              </a:pPr>
              <a:t>62</a:t>
            </a:fld>
            <a:endParaRPr lang="en-US" dirty="0">
              <a:solidFill>
                <a:prstClr val="black"/>
              </a:solidFill>
            </a:endParaRPr>
          </a:p>
        </p:txBody>
      </p:sp>
    </p:spTree>
    <p:extLst>
      <p:ext uri="{BB962C8B-B14F-4D97-AF65-F5344CB8AC3E}">
        <p14:creationId xmlns:p14="http://schemas.microsoft.com/office/powerpoint/2010/main" val="82834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7143">
              <a:defRPr/>
            </a:pPr>
            <a:fld id="{789378F6-D62C-4E13-B144-15F40C816AD9}" type="slidenum">
              <a:rPr lang="en-US">
                <a:solidFill>
                  <a:prstClr val="black"/>
                </a:solidFill>
              </a:rPr>
              <a:pPr defTabSz="917143">
                <a:defRPr/>
              </a:pPr>
              <a:t>68</a:t>
            </a:fld>
            <a:endParaRPr lang="en-US" dirty="0">
              <a:solidFill>
                <a:prstClr val="black"/>
              </a:solidFill>
            </a:endParaRPr>
          </a:p>
        </p:txBody>
      </p:sp>
    </p:spTree>
    <p:extLst>
      <p:ext uri="{BB962C8B-B14F-4D97-AF65-F5344CB8AC3E}">
        <p14:creationId xmlns:p14="http://schemas.microsoft.com/office/powerpoint/2010/main" val="979268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From the descriptions of their</a:t>
            </a:r>
            <a:r>
              <a:rPr lang="en-US" baseline="0" dirty="0"/>
              <a:t> civilization it is obvious that the Jaredites used metal shortly after their arrival in the promised land. It is later, about 1500 BC that the BoM tells the many different ways it was used.</a:t>
            </a:r>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71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means that at this time archaeologists have evidence of writing by 650 BC. With further searching the archaeologists may find earlier writing.</a:t>
            </a:r>
          </a:p>
        </p:txBody>
      </p:sp>
      <p:sp>
        <p:nvSpPr>
          <p:cNvPr id="4" name="Slide Number Placeholder 3"/>
          <p:cNvSpPr>
            <a:spLocks noGrp="1"/>
          </p:cNvSpPr>
          <p:nvPr>
            <p:ph type="sldNum" sz="quarter" idx="5"/>
          </p:nvPr>
        </p:nvSpPr>
        <p:spPr/>
        <p:txBody>
          <a:bodyPr/>
          <a:lstStyle/>
          <a:p>
            <a:pPr defTabSz="917143">
              <a:defRPr/>
            </a:pPr>
            <a:fld id="{789378F6-D62C-4E13-B144-15F40C816AD9}" type="slidenum">
              <a:rPr lang="en-US">
                <a:solidFill>
                  <a:prstClr val="black"/>
                </a:solidFill>
              </a:rPr>
              <a:pPr defTabSz="917143">
                <a:defRPr/>
              </a:pPr>
              <a:t>80</a:t>
            </a:fld>
            <a:endParaRPr lang="en-US" dirty="0">
              <a:solidFill>
                <a:prstClr val="black"/>
              </a:solidFill>
            </a:endParaRPr>
          </a:p>
        </p:txBody>
      </p:sp>
    </p:spTree>
    <p:extLst>
      <p:ext uri="{BB962C8B-B14F-4D97-AF65-F5344CB8AC3E}">
        <p14:creationId xmlns:p14="http://schemas.microsoft.com/office/powerpoint/2010/main" val="283600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5</a:t>
            </a:fld>
            <a:endParaRPr lang="en-US" dirty="0"/>
          </a:p>
        </p:txBody>
      </p:sp>
    </p:spTree>
    <p:extLst>
      <p:ext uri="{BB962C8B-B14F-4D97-AF65-F5344CB8AC3E}">
        <p14:creationId xmlns:p14="http://schemas.microsoft.com/office/powerpoint/2010/main" val="1898102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82</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7143">
              <a:defRPr/>
            </a:pPr>
            <a:fld id="{789378F6-D62C-4E13-B144-15F40C816AD9}" type="slidenum">
              <a:rPr lang="en-US">
                <a:solidFill>
                  <a:prstClr val="black"/>
                </a:solidFill>
              </a:rPr>
              <a:pPr defTabSz="917143">
                <a:defRPr/>
              </a:pPr>
              <a:t>84</a:t>
            </a:fld>
            <a:endParaRPr lang="en-US" dirty="0">
              <a:solidFill>
                <a:prstClr val="black"/>
              </a:solidFill>
            </a:endParaRPr>
          </a:p>
        </p:txBody>
      </p:sp>
    </p:spTree>
    <p:extLst>
      <p:ext uri="{BB962C8B-B14F-4D97-AF65-F5344CB8AC3E}">
        <p14:creationId xmlns:p14="http://schemas.microsoft.com/office/powerpoint/2010/main" val="1740822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88</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 we tell you more about the Olmec timeline, let’s look at some of what is left from their</a:t>
            </a:r>
            <a:r>
              <a:rPr lang="en-US" baseline="0" dirty="0"/>
              <a:t> civilization.</a:t>
            </a:r>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90</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93</a:t>
            </a:fld>
            <a:endParaRPr lang="en-US" dirty="0"/>
          </a:p>
        </p:txBody>
      </p:sp>
    </p:spTree>
    <p:extLst>
      <p:ext uri="{BB962C8B-B14F-4D97-AF65-F5344CB8AC3E}">
        <p14:creationId xmlns:p14="http://schemas.microsoft.com/office/powerpoint/2010/main" val="1076727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7143">
              <a:defRPr/>
            </a:pPr>
            <a:fld id="{789378F6-D62C-4E13-B144-15F40C816AD9}" type="slidenum">
              <a:rPr lang="en-US">
                <a:solidFill>
                  <a:prstClr val="black"/>
                </a:solidFill>
              </a:rPr>
              <a:pPr defTabSz="917143">
                <a:defRPr/>
              </a:pPr>
              <a:t>101</a:t>
            </a:fld>
            <a:endParaRPr lang="en-US" dirty="0">
              <a:solidFill>
                <a:prstClr val="black"/>
              </a:solidFill>
            </a:endParaRPr>
          </a:p>
        </p:txBody>
      </p:sp>
    </p:spTree>
    <p:extLst>
      <p:ext uri="{BB962C8B-B14F-4D97-AF65-F5344CB8AC3E}">
        <p14:creationId xmlns:p14="http://schemas.microsoft.com/office/powerpoint/2010/main" val="3826344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102</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103</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105</a:t>
            </a:fld>
            <a:endParaRPr lang="en-US" dirty="0"/>
          </a:p>
        </p:txBody>
      </p:sp>
    </p:spTree>
    <p:extLst>
      <p:ext uri="{BB962C8B-B14F-4D97-AF65-F5344CB8AC3E}">
        <p14:creationId xmlns:p14="http://schemas.microsoft.com/office/powerpoint/2010/main" val="3529833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7143">
              <a:defRPr/>
            </a:pPr>
            <a:fld id="{789378F6-D62C-4E13-B144-15F40C816AD9}" type="slidenum">
              <a:rPr lang="en-US">
                <a:solidFill>
                  <a:prstClr val="black"/>
                </a:solidFill>
              </a:rPr>
              <a:pPr defTabSz="917143">
                <a:defRPr/>
              </a:pPr>
              <a:t>106</a:t>
            </a:fld>
            <a:endParaRPr lang="en-US" dirty="0">
              <a:solidFill>
                <a:prstClr val="black"/>
              </a:solidFill>
            </a:endParaRPr>
          </a:p>
        </p:txBody>
      </p:sp>
    </p:spTree>
    <p:extLst>
      <p:ext uri="{BB962C8B-B14F-4D97-AF65-F5344CB8AC3E}">
        <p14:creationId xmlns:p14="http://schemas.microsoft.com/office/powerpoint/2010/main" val="437664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7</a:t>
            </a:fld>
            <a:endParaRPr lang="en-US" dirty="0"/>
          </a:p>
        </p:txBody>
      </p:sp>
    </p:spTree>
    <p:extLst>
      <p:ext uri="{BB962C8B-B14F-4D97-AF65-F5344CB8AC3E}">
        <p14:creationId xmlns:p14="http://schemas.microsoft.com/office/powerpoint/2010/main" val="357885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8</a:t>
            </a:fld>
            <a:endParaRPr lang="en-US" dirty="0"/>
          </a:p>
        </p:txBody>
      </p:sp>
    </p:spTree>
    <p:extLst>
      <p:ext uri="{BB962C8B-B14F-4D97-AF65-F5344CB8AC3E}">
        <p14:creationId xmlns:p14="http://schemas.microsoft.com/office/powerpoint/2010/main" val="1997577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Relate</a:t>
            </a:r>
            <a:r>
              <a:rPr lang="en-US" baseline="0" dirty="0"/>
              <a:t> Don Montel’s testimony.</a:t>
            </a:r>
            <a:endParaRPr lang="en-US" dirty="0"/>
          </a:p>
        </p:txBody>
      </p:sp>
      <p:sp>
        <p:nvSpPr>
          <p:cNvPr id="4" name="Slide Number Placeholder 3"/>
          <p:cNvSpPr>
            <a:spLocks noGrp="1"/>
          </p:cNvSpPr>
          <p:nvPr>
            <p:ph type="sldNum" sz="quarter" idx="10"/>
          </p:nvPr>
        </p:nvSpPr>
        <p:spPr/>
        <p:txBody>
          <a:bodyPr/>
          <a:lstStyle/>
          <a:p>
            <a:pPr defTabSz="917143">
              <a:defRPr/>
            </a:pPr>
            <a:fld id="{4CFF725B-533B-4CEA-B6CB-CEE6E67C95E3}" type="slidenum">
              <a:rPr lang="en-US">
                <a:solidFill>
                  <a:prstClr val="black"/>
                </a:solidFill>
              </a:rPr>
              <a:pPr defTabSz="917143">
                <a:defRPr/>
              </a:pPr>
              <a:t>12</a:t>
            </a:fld>
            <a:endParaRPr lang="en-US" dirty="0">
              <a:solidFill>
                <a:prstClr val="black"/>
              </a:solidFill>
            </a:endParaRPr>
          </a:p>
        </p:txBody>
      </p:sp>
    </p:spTree>
    <p:extLst>
      <p:ext uri="{BB962C8B-B14F-4D97-AF65-F5344CB8AC3E}">
        <p14:creationId xmlns:p14="http://schemas.microsoft.com/office/powerpoint/2010/main" val="1075819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14</a:t>
            </a:fld>
            <a:endParaRPr lang="en-US" dirty="0"/>
          </a:p>
        </p:txBody>
      </p:sp>
    </p:spTree>
    <p:extLst>
      <p:ext uri="{BB962C8B-B14F-4D97-AF65-F5344CB8AC3E}">
        <p14:creationId xmlns:p14="http://schemas.microsoft.com/office/powerpoint/2010/main" val="1124757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16</a:t>
            </a:fld>
            <a:endParaRPr lang="en-US" dirty="0"/>
          </a:p>
        </p:txBody>
      </p:sp>
    </p:spTree>
    <p:extLst>
      <p:ext uri="{BB962C8B-B14F-4D97-AF65-F5344CB8AC3E}">
        <p14:creationId xmlns:p14="http://schemas.microsoft.com/office/powerpoint/2010/main" val="4196482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AE9BC080-B8B1-4FDE-9244-02CF56831D0D}"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A10BB89D-2D06-4755-9C73-AEC6A6C8E69F}"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2DB35201-4E51-4690-9A3F-B5F7D3604F12}"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635270D-ABE8-4849-895B-15A561E7C0F0}"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3C7D960-9AA6-407C-98DD-C4F744CD3732}"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0CA489C-E6A6-4F5D-A5BF-B9145F846B2E}"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5240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8623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 Lyle L. Smith 2022 </a:t>
            </a:r>
          </a:p>
        </p:txBody>
      </p:sp>
      <p:sp>
        <p:nvSpPr>
          <p:cNvPr id="7" name="Rectangle 6"/>
          <p:cNvSpPr>
            <a:spLocks noGrp="1" noChangeArrowheads="1"/>
          </p:cNvSpPr>
          <p:nvPr>
            <p:ph type="sldNum" sz="quarter" idx="12"/>
          </p:nvPr>
        </p:nvSpPr>
        <p:spPr>
          <a:ln/>
        </p:spPr>
        <p:txBody>
          <a:bodyPr/>
          <a:lstStyle>
            <a:lvl1pPr>
              <a:defRPr/>
            </a:lvl1pPr>
          </a:lstStyle>
          <a:p>
            <a:pPr>
              <a:defRPr/>
            </a:pPr>
            <a:fld id="{0F90543F-758A-49A9-83F0-A64F36CBC453}"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AE9BC080-B8B1-4FDE-9244-02CF56831D0D}" type="slidenum">
              <a:rPr lang="en-US"/>
              <a:pPr/>
              <a:t>‹#›</a:t>
            </a:fld>
            <a:endParaRPr lang="en-US" dirty="0"/>
          </a:p>
        </p:txBody>
      </p:sp>
    </p:spTree>
    <p:extLst>
      <p:ext uri="{BB962C8B-B14F-4D97-AF65-F5344CB8AC3E}">
        <p14:creationId xmlns:p14="http://schemas.microsoft.com/office/powerpoint/2010/main" val="3332187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5FD81DA6-A6A8-4CB1-9CC6-28E0488246A6}" type="slidenum">
              <a:rPr lang="en-US"/>
              <a:pPr/>
              <a:t>‹#›</a:t>
            </a:fld>
            <a:endParaRPr lang="en-US" dirty="0"/>
          </a:p>
        </p:txBody>
      </p:sp>
    </p:spTree>
    <p:extLst>
      <p:ext uri="{BB962C8B-B14F-4D97-AF65-F5344CB8AC3E}">
        <p14:creationId xmlns:p14="http://schemas.microsoft.com/office/powerpoint/2010/main" val="3442214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70285995-8914-4FD7-AD1B-A37BC0E54EA6}" type="slidenum">
              <a:rPr lang="en-US"/>
              <a:pPr/>
              <a:t>‹#›</a:t>
            </a:fld>
            <a:endParaRPr lang="en-US" dirty="0"/>
          </a:p>
        </p:txBody>
      </p:sp>
    </p:spTree>
    <p:extLst>
      <p:ext uri="{BB962C8B-B14F-4D97-AF65-F5344CB8AC3E}">
        <p14:creationId xmlns:p14="http://schemas.microsoft.com/office/powerpoint/2010/main" val="2115768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p:txBody>
          <a:bodyPr/>
          <a:lstStyle>
            <a:lvl1pPr>
              <a:defRPr/>
            </a:lvl1pPr>
          </a:lstStyle>
          <a:p>
            <a:fld id="{0D6CAE85-D71A-46D6-884A-0E6269ADEE1F}" type="slidenum">
              <a:rPr lang="en-US"/>
              <a:pPr/>
              <a:t>‹#›</a:t>
            </a:fld>
            <a:endParaRPr lang="en-US" dirty="0"/>
          </a:p>
        </p:txBody>
      </p:sp>
    </p:spTree>
    <p:extLst>
      <p:ext uri="{BB962C8B-B14F-4D97-AF65-F5344CB8AC3E}">
        <p14:creationId xmlns:p14="http://schemas.microsoft.com/office/powerpoint/2010/main" val="402097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5FD81DA6-A6A8-4CB1-9CC6-28E0488246A6}"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r>
              <a:rPr lang="en-US" dirty="0"/>
              <a:t>© Lyle L. Smith 2022 </a:t>
            </a:r>
          </a:p>
        </p:txBody>
      </p:sp>
      <p:sp>
        <p:nvSpPr>
          <p:cNvPr id="9" name="Slide Number Placeholder 8"/>
          <p:cNvSpPr>
            <a:spLocks noGrp="1"/>
          </p:cNvSpPr>
          <p:nvPr>
            <p:ph type="sldNum" sz="quarter" idx="12"/>
          </p:nvPr>
        </p:nvSpPr>
        <p:spPr/>
        <p:txBody>
          <a:bodyPr/>
          <a:lstStyle>
            <a:lvl1pPr>
              <a:defRPr/>
            </a:lvl1pPr>
          </a:lstStyle>
          <a:p>
            <a:fld id="{20A6B1B9-BFB2-4417-AEFE-40A8831A7D44}" type="slidenum">
              <a:rPr lang="en-US"/>
              <a:pPr/>
              <a:t>‹#›</a:t>
            </a:fld>
            <a:endParaRPr lang="en-US" dirty="0"/>
          </a:p>
        </p:txBody>
      </p:sp>
    </p:spTree>
    <p:extLst>
      <p:ext uri="{BB962C8B-B14F-4D97-AF65-F5344CB8AC3E}">
        <p14:creationId xmlns:p14="http://schemas.microsoft.com/office/powerpoint/2010/main" val="2350419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r>
              <a:rPr lang="en-US" dirty="0"/>
              <a:t>© Lyle L. Smith 2022 </a:t>
            </a:r>
          </a:p>
        </p:txBody>
      </p:sp>
      <p:sp>
        <p:nvSpPr>
          <p:cNvPr id="5" name="Slide Number Placeholder 4"/>
          <p:cNvSpPr>
            <a:spLocks noGrp="1"/>
          </p:cNvSpPr>
          <p:nvPr>
            <p:ph type="sldNum" sz="quarter" idx="12"/>
          </p:nvPr>
        </p:nvSpPr>
        <p:spPr/>
        <p:txBody>
          <a:bodyPr/>
          <a:lstStyle>
            <a:lvl1pPr>
              <a:defRPr/>
            </a:lvl1pPr>
          </a:lstStyle>
          <a:p>
            <a:fld id="{FF03D6ED-6A2D-4294-9764-AF3725354BBA}" type="slidenum">
              <a:rPr lang="en-US"/>
              <a:pPr/>
              <a:t>‹#›</a:t>
            </a:fld>
            <a:endParaRPr lang="en-US" dirty="0"/>
          </a:p>
        </p:txBody>
      </p:sp>
    </p:spTree>
    <p:extLst>
      <p:ext uri="{BB962C8B-B14F-4D97-AF65-F5344CB8AC3E}">
        <p14:creationId xmlns:p14="http://schemas.microsoft.com/office/powerpoint/2010/main" val="150601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r>
              <a:rPr lang="en-US" dirty="0"/>
              <a:t>© Lyle L. Smith 2022 </a:t>
            </a:r>
          </a:p>
        </p:txBody>
      </p:sp>
      <p:sp>
        <p:nvSpPr>
          <p:cNvPr id="4" name="Slide Number Placeholder 3"/>
          <p:cNvSpPr>
            <a:spLocks noGrp="1"/>
          </p:cNvSpPr>
          <p:nvPr>
            <p:ph type="sldNum" sz="quarter" idx="12"/>
          </p:nvPr>
        </p:nvSpPr>
        <p:spPr/>
        <p:txBody>
          <a:bodyPr/>
          <a:lstStyle>
            <a:lvl1pPr>
              <a:defRPr/>
            </a:lvl1pPr>
          </a:lstStyle>
          <a:p>
            <a:fld id="{211ABAE0-A4E8-469F-821D-558BB3F86263}" type="slidenum">
              <a:rPr lang="en-US"/>
              <a:pPr/>
              <a:t>‹#›</a:t>
            </a:fld>
            <a:endParaRPr lang="en-US" dirty="0"/>
          </a:p>
        </p:txBody>
      </p:sp>
    </p:spTree>
    <p:extLst>
      <p:ext uri="{BB962C8B-B14F-4D97-AF65-F5344CB8AC3E}">
        <p14:creationId xmlns:p14="http://schemas.microsoft.com/office/powerpoint/2010/main" val="43689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p:txBody>
          <a:bodyPr/>
          <a:lstStyle>
            <a:lvl1pPr>
              <a:defRPr/>
            </a:lvl1pPr>
          </a:lstStyle>
          <a:p>
            <a:fld id="{1F04707E-D147-4C9D-9DC9-37169DB78BF3}" type="slidenum">
              <a:rPr lang="en-US"/>
              <a:pPr/>
              <a:t>‹#›</a:t>
            </a:fld>
            <a:endParaRPr lang="en-US" dirty="0"/>
          </a:p>
        </p:txBody>
      </p:sp>
    </p:spTree>
    <p:extLst>
      <p:ext uri="{BB962C8B-B14F-4D97-AF65-F5344CB8AC3E}">
        <p14:creationId xmlns:p14="http://schemas.microsoft.com/office/powerpoint/2010/main" val="2636548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p:txBody>
          <a:bodyPr/>
          <a:lstStyle>
            <a:lvl1pPr>
              <a:defRPr/>
            </a:lvl1pPr>
          </a:lstStyle>
          <a:p>
            <a:fld id="{36E52E14-2C4F-4477-A7F5-8E1AC2DA8BA2}" type="slidenum">
              <a:rPr lang="en-US"/>
              <a:pPr/>
              <a:t>‹#›</a:t>
            </a:fld>
            <a:endParaRPr lang="en-US" dirty="0"/>
          </a:p>
        </p:txBody>
      </p:sp>
    </p:spTree>
    <p:extLst>
      <p:ext uri="{BB962C8B-B14F-4D97-AF65-F5344CB8AC3E}">
        <p14:creationId xmlns:p14="http://schemas.microsoft.com/office/powerpoint/2010/main" val="3589400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A10BB89D-2D06-4755-9C73-AEC6A6C8E69F}" type="slidenum">
              <a:rPr lang="en-US"/>
              <a:pPr/>
              <a:t>‹#›</a:t>
            </a:fld>
            <a:endParaRPr lang="en-US" dirty="0"/>
          </a:p>
        </p:txBody>
      </p:sp>
    </p:spTree>
    <p:extLst>
      <p:ext uri="{BB962C8B-B14F-4D97-AF65-F5344CB8AC3E}">
        <p14:creationId xmlns:p14="http://schemas.microsoft.com/office/powerpoint/2010/main" val="975066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2DB35201-4E51-4690-9A3F-B5F7D3604F12}" type="slidenum">
              <a:rPr lang="en-US"/>
              <a:pPr/>
              <a:t>‹#›</a:t>
            </a:fld>
            <a:endParaRPr lang="en-US" dirty="0"/>
          </a:p>
        </p:txBody>
      </p:sp>
    </p:spTree>
    <p:extLst>
      <p:ext uri="{BB962C8B-B14F-4D97-AF65-F5344CB8AC3E}">
        <p14:creationId xmlns:p14="http://schemas.microsoft.com/office/powerpoint/2010/main" val="4093244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635270D-ABE8-4849-895B-15A561E7C0F0}" type="slidenum">
              <a:rPr lang="en-US"/>
              <a:pPr/>
              <a:t>‹#›</a:t>
            </a:fld>
            <a:endParaRPr lang="en-US" dirty="0"/>
          </a:p>
        </p:txBody>
      </p:sp>
    </p:spTree>
    <p:extLst>
      <p:ext uri="{BB962C8B-B14F-4D97-AF65-F5344CB8AC3E}">
        <p14:creationId xmlns:p14="http://schemas.microsoft.com/office/powerpoint/2010/main" val="445002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3C7D960-9AA6-407C-98DD-C4F744CD3732}" type="slidenum">
              <a:rPr lang="en-US"/>
              <a:pPr/>
              <a:t>‹#›</a:t>
            </a:fld>
            <a:endParaRPr lang="en-US" dirty="0"/>
          </a:p>
        </p:txBody>
      </p:sp>
    </p:spTree>
    <p:extLst>
      <p:ext uri="{BB962C8B-B14F-4D97-AF65-F5344CB8AC3E}">
        <p14:creationId xmlns:p14="http://schemas.microsoft.com/office/powerpoint/2010/main" val="3790773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0CA489C-E6A6-4F5D-A5BF-B9145F846B2E}" type="slidenum">
              <a:rPr lang="en-US"/>
              <a:pPr/>
              <a:t>‹#›</a:t>
            </a:fld>
            <a:endParaRPr lang="en-US" dirty="0"/>
          </a:p>
        </p:txBody>
      </p:sp>
    </p:spTree>
    <p:extLst>
      <p:ext uri="{BB962C8B-B14F-4D97-AF65-F5344CB8AC3E}">
        <p14:creationId xmlns:p14="http://schemas.microsoft.com/office/powerpoint/2010/main" val="22526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70285995-8914-4FD7-AD1B-A37BC0E54EA6}"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5240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862390"/>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 Lyle L. Smith 2022 </a:t>
            </a:r>
          </a:p>
        </p:txBody>
      </p:sp>
      <p:sp>
        <p:nvSpPr>
          <p:cNvPr id="7" name="Rectangle 6"/>
          <p:cNvSpPr>
            <a:spLocks noGrp="1" noChangeArrowheads="1"/>
          </p:cNvSpPr>
          <p:nvPr>
            <p:ph type="sldNum" sz="quarter" idx="12"/>
          </p:nvPr>
        </p:nvSpPr>
        <p:spPr>
          <a:ln/>
        </p:spPr>
        <p:txBody>
          <a:bodyPr/>
          <a:lstStyle>
            <a:lvl1pPr>
              <a:defRPr/>
            </a:lvl1pPr>
          </a:lstStyle>
          <a:p>
            <a:pPr>
              <a:defRPr/>
            </a:pPr>
            <a:fld id="{0F90543F-758A-49A9-83F0-A64F36CBC453}" type="slidenum">
              <a:rPr lang="en-US"/>
              <a:pPr>
                <a:defRPr/>
              </a:pPr>
              <a:t>‹#›</a:t>
            </a:fld>
            <a:endParaRPr lang="en-US" dirty="0"/>
          </a:p>
        </p:txBody>
      </p:sp>
    </p:spTree>
    <p:extLst>
      <p:ext uri="{BB962C8B-B14F-4D97-AF65-F5344CB8AC3E}">
        <p14:creationId xmlns:p14="http://schemas.microsoft.com/office/powerpoint/2010/main" val="2019531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 Lyle L. Smith 2022 </a:t>
            </a:r>
          </a:p>
        </p:txBody>
      </p:sp>
      <p:sp>
        <p:nvSpPr>
          <p:cNvPr id="6" name="Slide Number Placeholder 5"/>
          <p:cNvSpPr>
            <a:spLocks noGrp="1"/>
          </p:cNvSpPr>
          <p:nvPr>
            <p:ph type="sldNum" sz="quarter" idx="12"/>
          </p:nvPr>
        </p:nvSpPr>
        <p:spPr/>
        <p:txBody>
          <a:bodyPr/>
          <a:lstStyle/>
          <a:p>
            <a:fld id="{24FCC2FD-2DBA-48A3-A6B4-A6B80A9E9E00}" type="slidenum">
              <a:rPr lang="en-US" smtClean="0"/>
              <a:pPr/>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kern="1200" dirty="0">
              <a:solidFill>
                <a:prstClr val="white"/>
              </a:solidFill>
              <a:latin typeface="Tw Cen MT"/>
              <a:ea typeface="+mn-ea"/>
              <a:cs typeface="+mn-cs"/>
            </a:endParaRPr>
          </a:p>
        </p:txBody>
      </p:sp>
      <p:grpSp>
        <p:nvGrpSpPr>
          <p:cNvPr id="94" name="Group 93"/>
          <p:cNvGrpSpPr/>
          <p:nvPr/>
        </p:nvGrpSpPr>
        <p:grpSpPr>
          <a:xfrm>
            <a:off x="1"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7"/>
            <a:ext cx="4419600" cy="1600327"/>
          </a:xfrm>
        </p:spPr>
        <p:txBody>
          <a:bodyPr anchor="b">
            <a:normAutofit/>
          </a:bodyPr>
          <a:lstStyle>
            <a:lvl1pPr algn="l">
              <a:defRPr sz="2700" b="1" cap="none" spc="30" baseline="0">
                <a:ln w="13335" cmpd="sng">
                  <a:solidFill>
                    <a:schemeClr val="accent1">
                      <a:lumMod val="50000"/>
                    </a:schemeClr>
                  </a:solidFill>
                  <a:prstDash val="solid"/>
                </a:ln>
                <a:solidFill>
                  <a:schemeClr val="accent6">
                    <a:tint val="1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16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67747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 Lyle L. Smith 2022 </a:t>
            </a:r>
          </a:p>
        </p:txBody>
      </p:sp>
      <p:sp>
        <p:nvSpPr>
          <p:cNvPr id="6" name="Slide Number Placeholder 5"/>
          <p:cNvSpPr>
            <a:spLocks noGrp="1"/>
          </p:cNvSpPr>
          <p:nvPr>
            <p:ph type="sldNum" sz="quarter" idx="12"/>
          </p:nvPr>
        </p:nvSpPr>
        <p:spPr/>
        <p:txBody>
          <a:bodyPr/>
          <a:lstStyle/>
          <a:p>
            <a:fld id="{CFFF5546-6866-4676-8A7C-4DA16A5A0DF8}" type="slidenum">
              <a:rPr lang="en-US" smtClean="0"/>
              <a:pPr/>
              <a:t>‹#›</a:t>
            </a:fld>
            <a:endParaRPr lang="en-US" dirty="0"/>
          </a:p>
        </p:txBody>
      </p:sp>
    </p:spTree>
    <p:extLst>
      <p:ext uri="{BB962C8B-B14F-4D97-AF65-F5344CB8AC3E}">
        <p14:creationId xmlns:p14="http://schemas.microsoft.com/office/powerpoint/2010/main" val="332696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 name="Group 92"/>
          <p:cNvGrpSpPr/>
          <p:nvPr/>
        </p:nvGrpSpPr>
        <p:grpSpPr>
          <a:xfrm>
            <a:off x="2"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6"/>
            <a:ext cx="8305800" cy="414649"/>
          </a:xfrm>
        </p:spPr>
        <p:txBody>
          <a:bodyPr anchor="t"/>
          <a:lstStyle>
            <a:lvl1pPr marL="0" indent="0">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95" name="Title 94"/>
          <p:cNvSpPr>
            <a:spLocks noGrp="1"/>
          </p:cNvSpPr>
          <p:nvPr>
            <p:ph type="title"/>
          </p:nvPr>
        </p:nvSpPr>
        <p:spPr>
          <a:xfrm>
            <a:off x="457200" y="4463568"/>
            <a:ext cx="8305800" cy="1143000"/>
          </a:xfrm>
        </p:spPr>
        <p:txBody>
          <a:bodyPr/>
          <a:lstStyle/>
          <a:p>
            <a:r>
              <a:rPr lang="en-US"/>
              <a:t>Click to edit Master title style</a:t>
            </a:r>
          </a:p>
        </p:txBody>
      </p:sp>
      <p:sp>
        <p:nvSpPr>
          <p:cNvPr id="2" name="Date Placeholder 1"/>
          <p:cNvSpPr>
            <a:spLocks noGrp="1"/>
          </p:cNvSpPr>
          <p:nvPr>
            <p:ph type="dt" sz="half" idx="10"/>
          </p:nvPr>
        </p:nvSpPr>
        <p:spPr/>
        <p:txBody>
          <a:bodyPr/>
          <a:lstStyle/>
          <a:p>
            <a:endParaRPr lang="en-US" dirty="0"/>
          </a:p>
        </p:txBody>
      </p:sp>
      <p:sp>
        <p:nvSpPr>
          <p:cNvPr id="91" name="Footer Placeholder 90"/>
          <p:cNvSpPr>
            <a:spLocks noGrp="1"/>
          </p:cNvSpPr>
          <p:nvPr>
            <p:ph type="ftr" sz="quarter" idx="11"/>
          </p:nvPr>
        </p:nvSpPr>
        <p:spPr/>
        <p:txBody>
          <a:bodyPr/>
          <a:lstStyle/>
          <a:p>
            <a:r>
              <a:rPr lang="en-US" dirty="0"/>
              <a:t>© Lyle L. Smith 2022 </a:t>
            </a:r>
          </a:p>
        </p:txBody>
      </p:sp>
      <p:sp>
        <p:nvSpPr>
          <p:cNvPr id="92" name="Slide Number Placeholder 91"/>
          <p:cNvSpPr>
            <a:spLocks noGrp="1"/>
          </p:cNvSpPr>
          <p:nvPr>
            <p:ph type="sldNum" sz="quarter" idx="12"/>
          </p:nvPr>
        </p:nvSpPr>
        <p:spPr/>
        <p:txBody>
          <a:bodyPr/>
          <a:lstStyle/>
          <a:p>
            <a:fld id="{7EB2637A-20C9-43C2-B40D-CD623F666616}" type="slidenum">
              <a:rPr lang="en-US" smtClean="0"/>
              <a:pPr/>
              <a:t>‹#›</a:t>
            </a:fld>
            <a:endParaRPr lang="en-US" dirty="0"/>
          </a:p>
        </p:txBody>
      </p:sp>
    </p:spTree>
    <p:extLst>
      <p:ext uri="{BB962C8B-B14F-4D97-AF65-F5344CB8AC3E}">
        <p14:creationId xmlns:p14="http://schemas.microsoft.com/office/powerpoint/2010/main" val="2307626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 Lyle L. Smith 2022 </a:t>
            </a:r>
          </a:p>
        </p:txBody>
      </p:sp>
      <p:sp>
        <p:nvSpPr>
          <p:cNvPr id="7" name="Slide Number Placeholder 6"/>
          <p:cNvSpPr>
            <a:spLocks noGrp="1"/>
          </p:cNvSpPr>
          <p:nvPr>
            <p:ph type="sldNum" sz="quarter" idx="12"/>
          </p:nvPr>
        </p:nvSpPr>
        <p:spPr/>
        <p:txBody>
          <a:bodyPr/>
          <a:lstStyle/>
          <a:p>
            <a:fld id="{0938C7E9-8889-402C-A173-EBA99D33AC6D}" type="slidenum">
              <a:rPr lang="en-US" smtClean="0"/>
              <a:pPr/>
              <a:t>‹#›</a:t>
            </a:fld>
            <a:endParaRPr lang="en-US" dirty="0"/>
          </a:p>
        </p:txBody>
      </p:sp>
    </p:spTree>
    <p:extLst>
      <p:ext uri="{BB962C8B-B14F-4D97-AF65-F5344CB8AC3E}">
        <p14:creationId xmlns:p14="http://schemas.microsoft.com/office/powerpoint/2010/main" val="38486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lgn="ctr">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 Lyle L. Smith 2022 </a:t>
            </a:r>
          </a:p>
        </p:txBody>
      </p:sp>
      <p:sp>
        <p:nvSpPr>
          <p:cNvPr id="9" name="Slide Number Placeholder 8"/>
          <p:cNvSpPr>
            <a:spLocks noGrp="1"/>
          </p:cNvSpPr>
          <p:nvPr>
            <p:ph type="sldNum" sz="quarter" idx="12"/>
          </p:nvPr>
        </p:nvSpPr>
        <p:spPr/>
        <p:txBody>
          <a:bodyPr/>
          <a:lstStyle/>
          <a:p>
            <a:fld id="{CA2B183F-0A00-4246-836E-282935CFA704}" type="slidenum">
              <a:rPr lang="en-US" smtClean="0"/>
              <a:pPr/>
              <a:t>‹#›</a:t>
            </a:fld>
            <a:endParaRPr lang="en-US" dirty="0"/>
          </a:p>
        </p:txBody>
      </p:sp>
    </p:spTree>
    <p:extLst>
      <p:ext uri="{BB962C8B-B14F-4D97-AF65-F5344CB8AC3E}">
        <p14:creationId xmlns:p14="http://schemas.microsoft.com/office/powerpoint/2010/main" val="214634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 Lyle L. Smith 2022 </a:t>
            </a:r>
          </a:p>
        </p:txBody>
      </p:sp>
      <p:sp>
        <p:nvSpPr>
          <p:cNvPr id="5" name="Slide Number Placeholder 4"/>
          <p:cNvSpPr>
            <a:spLocks noGrp="1"/>
          </p:cNvSpPr>
          <p:nvPr>
            <p:ph type="sldNum" sz="quarter" idx="12"/>
          </p:nvPr>
        </p:nvSpPr>
        <p:spPr/>
        <p:txBody>
          <a:bodyPr/>
          <a:lstStyle/>
          <a:p>
            <a:fld id="{4FC5E461-D1D7-4D9D-807B-9F8BF68FAB6D}" type="slidenum">
              <a:rPr lang="en-US" smtClean="0"/>
              <a:pPr/>
              <a:t>‹#›</a:t>
            </a:fld>
            <a:endParaRPr lang="en-US" dirty="0"/>
          </a:p>
        </p:txBody>
      </p:sp>
    </p:spTree>
    <p:extLst>
      <p:ext uri="{BB962C8B-B14F-4D97-AF65-F5344CB8AC3E}">
        <p14:creationId xmlns:p14="http://schemas.microsoft.com/office/powerpoint/2010/main" val="3805177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 Lyle L. Smith 2022 </a:t>
            </a:r>
          </a:p>
        </p:txBody>
      </p:sp>
      <p:sp>
        <p:nvSpPr>
          <p:cNvPr id="4" name="Slide Number Placeholder 3"/>
          <p:cNvSpPr>
            <a:spLocks noGrp="1"/>
          </p:cNvSpPr>
          <p:nvPr>
            <p:ph type="sldNum" sz="quarter" idx="12"/>
          </p:nvPr>
        </p:nvSpPr>
        <p:spPr/>
        <p:txBody>
          <a:bodyPr/>
          <a:lstStyle/>
          <a:p>
            <a:fld id="{723F1543-50FE-4A54-BB76-EF1F2131455E}" type="slidenum">
              <a:rPr lang="en-US" smtClean="0"/>
              <a:pPr/>
              <a:t>‹#›</a:t>
            </a:fld>
            <a:endParaRPr lang="en-US" dirty="0"/>
          </a:p>
        </p:txBody>
      </p:sp>
    </p:spTree>
    <p:extLst>
      <p:ext uri="{BB962C8B-B14F-4D97-AF65-F5344CB8AC3E}">
        <p14:creationId xmlns:p14="http://schemas.microsoft.com/office/powerpoint/2010/main" val="1310284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2"/>
            <a:ext cx="54864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 Lyle L. Smith 2022 </a:t>
            </a:r>
          </a:p>
        </p:txBody>
      </p:sp>
      <p:sp>
        <p:nvSpPr>
          <p:cNvPr id="7" name="Slide Number Placeholder 6"/>
          <p:cNvSpPr>
            <a:spLocks noGrp="1"/>
          </p:cNvSpPr>
          <p:nvPr>
            <p:ph type="sldNum" sz="quarter" idx="12"/>
          </p:nvPr>
        </p:nvSpPr>
        <p:spPr/>
        <p:txBody>
          <a:bodyPr/>
          <a:lstStyle/>
          <a:p>
            <a:fld id="{0CE457EB-DCF1-474A-B291-77C3ED1AD771}" type="slidenum">
              <a:rPr lang="en-US" smtClean="0"/>
              <a:pPr/>
              <a:t>‹#›</a:t>
            </a:fld>
            <a:endParaRPr lang="en-US"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kern="1200" dirty="0">
              <a:solidFill>
                <a:prstClr val="white"/>
              </a:solidFill>
              <a:latin typeface="Tw Cen MT"/>
              <a:ea typeface="+mn-ea"/>
              <a:cs typeface="+mn-cs"/>
            </a:endParaRPr>
          </a:p>
        </p:txBody>
      </p:sp>
      <p:cxnSp>
        <p:nvCxnSpPr>
          <p:cNvPr id="39" name="Straight Connector 38"/>
          <p:cNvCxnSpPr/>
          <p:nvPr/>
        </p:nvCxnSpPr>
        <p:spPr>
          <a:xfrm rot="5400000">
            <a:off x="1128157" y="3221340"/>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685800" rtl="0" eaLnBrk="1" latinLnBrk="0" hangingPunct="1">
              <a:spcBef>
                <a:spcPct val="0"/>
              </a:spcBef>
              <a:buNone/>
              <a:tabLst>
                <a:tab pos="2872979" algn="l"/>
              </a:tabLst>
              <a:defRPr lang="en-US" sz="1950" b="1" kern="1200" cap="none" spc="15"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499985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 Lyle L. Smith 2022 </a:t>
            </a:r>
          </a:p>
        </p:txBody>
      </p:sp>
      <p:sp>
        <p:nvSpPr>
          <p:cNvPr id="7" name="Slide Number Placeholder 6"/>
          <p:cNvSpPr>
            <a:spLocks noGrp="1"/>
          </p:cNvSpPr>
          <p:nvPr>
            <p:ph type="sldNum" sz="quarter" idx="12"/>
          </p:nvPr>
        </p:nvSpPr>
        <p:spPr/>
        <p:txBody>
          <a:bodyPr/>
          <a:lstStyle/>
          <a:p>
            <a:fld id="{82DF0F2F-A63E-4EF6-B658-8A3B82802FC2}" type="slidenum">
              <a:rPr lang="en-US" smtClean="0"/>
              <a:pPr/>
              <a:t>‹#›</a:t>
            </a:fld>
            <a:endParaRPr lang="en-US"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kern="1200" dirty="0">
              <a:solidFill>
                <a:prstClr val="white"/>
              </a:solidFill>
              <a:latin typeface="Tw Cen MT"/>
              <a:ea typeface="+mn-ea"/>
              <a:cs typeface="+mn-cs"/>
            </a:endParaRPr>
          </a:p>
        </p:txBody>
      </p:sp>
      <p:cxnSp>
        <p:nvCxnSpPr>
          <p:cNvPr id="34" name="Straight Connector 33"/>
          <p:cNvCxnSpPr/>
          <p:nvPr/>
        </p:nvCxnSpPr>
        <p:spPr>
          <a:xfrm rot="5400000">
            <a:off x="1128157" y="3221340"/>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1950" b="1" cap="none" spc="15"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35803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p:txBody>
          <a:bodyPr/>
          <a:lstStyle>
            <a:lvl1pPr>
              <a:defRPr/>
            </a:lvl1pPr>
          </a:lstStyle>
          <a:p>
            <a:fld id="{0D6CAE85-D71A-46D6-884A-0E6269ADEE1F}" type="slidenum">
              <a:rPr lang="en-US"/>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 Lyle L. Smith 2022 </a:t>
            </a:r>
          </a:p>
        </p:txBody>
      </p:sp>
      <p:sp>
        <p:nvSpPr>
          <p:cNvPr id="6" name="Slide Number Placeholder 5"/>
          <p:cNvSpPr>
            <a:spLocks noGrp="1"/>
          </p:cNvSpPr>
          <p:nvPr>
            <p:ph type="sldNum" sz="quarter" idx="12"/>
          </p:nvPr>
        </p:nvSpPr>
        <p:spPr/>
        <p:txBody>
          <a:bodyPr/>
          <a:lstStyle/>
          <a:p>
            <a:fld id="{52552335-4704-48E1-A9B8-086651FFEF00}" type="slidenum">
              <a:rPr lang="en-US" smtClean="0"/>
              <a:pPr/>
              <a:t>‹#›</a:t>
            </a:fld>
            <a:endParaRPr lang="en-US" dirty="0"/>
          </a:p>
        </p:txBody>
      </p:sp>
    </p:spTree>
    <p:extLst>
      <p:ext uri="{BB962C8B-B14F-4D97-AF65-F5344CB8AC3E}">
        <p14:creationId xmlns:p14="http://schemas.microsoft.com/office/powerpoint/2010/main" val="2547757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 Lyle L. Smith 2022 </a:t>
            </a:r>
          </a:p>
        </p:txBody>
      </p:sp>
      <p:sp>
        <p:nvSpPr>
          <p:cNvPr id="6" name="Slide Number Placeholder 5"/>
          <p:cNvSpPr>
            <a:spLocks noGrp="1"/>
          </p:cNvSpPr>
          <p:nvPr>
            <p:ph type="sldNum" sz="quarter" idx="12"/>
          </p:nvPr>
        </p:nvSpPr>
        <p:spPr/>
        <p:txBody>
          <a:bodyPr/>
          <a:lstStyle/>
          <a:p>
            <a:fld id="{DDECD4BC-65B5-41E7-AAF1-70AAB4FF798E}" type="slidenum">
              <a:rPr lang="en-US" smtClean="0"/>
              <a:pPr/>
              <a:t>‹#›</a:t>
            </a:fld>
            <a:endParaRPr lang="en-US" dirty="0"/>
          </a:p>
        </p:txBody>
      </p:sp>
    </p:spTree>
    <p:extLst>
      <p:ext uri="{BB962C8B-B14F-4D97-AF65-F5344CB8AC3E}">
        <p14:creationId xmlns:p14="http://schemas.microsoft.com/office/powerpoint/2010/main" val="3272537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5240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862390"/>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 Lyle L. Smith 2022 </a:t>
            </a:r>
          </a:p>
        </p:txBody>
      </p:sp>
      <p:sp>
        <p:nvSpPr>
          <p:cNvPr id="7" name="Rectangle 6"/>
          <p:cNvSpPr>
            <a:spLocks noGrp="1" noChangeArrowheads="1"/>
          </p:cNvSpPr>
          <p:nvPr>
            <p:ph type="sldNum" sz="quarter" idx="12"/>
          </p:nvPr>
        </p:nvSpPr>
        <p:spPr>
          <a:ln/>
        </p:spPr>
        <p:txBody>
          <a:bodyPr/>
          <a:lstStyle>
            <a:lvl1pPr>
              <a:defRPr/>
            </a:lvl1pPr>
          </a:lstStyle>
          <a:p>
            <a:pPr>
              <a:defRPr/>
            </a:pPr>
            <a:fld id="{0F90543F-758A-49A9-83F0-A64F36CBC453}" type="slidenum">
              <a:rPr lang="en-US"/>
              <a:pPr>
                <a:defRPr/>
              </a:pPr>
              <a:t>‹#›</a:t>
            </a:fld>
            <a:endParaRPr lang="en-US" dirty="0"/>
          </a:p>
        </p:txBody>
      </p:sp>
    </p:spTree>
    <p:extLst>
      <p:ext uri="{BB962C8B-B14F-4D97-AF65-F5344CB8AC3E}">
        <p14:creationId xmlns:p14="http://schemas.microsoft.com/office/powerpoint/2010/main" val="3479877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0CA489C-E6A6-4F5D-A5BF-B9145F846B2E}" type="slidenum">
              <a:rPr lang="en-US"/>
              <a:pPr/>
              <a:t>‹#›</a:t>
            </a:fld>
            <a:endParaRPr lang="en-US" dirty="0"/>
          </a:p>
        </p:txBody>
      </p:sp>
    </p:spTree>
    <p:extLst>
      <p:ext uri="{BB962C8B-B14F-4D97-AF65-F5344CB8AC3E}">
        <p14:creationId xmlns:p14="http://schemas.microsoft.com/office/powerpoint/2010/main" val="323032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r>
              <a:rPr lang="en-US" dirty="0"/>
              <a:t>© Lyle L. Smith 2022 </a:t>
            </a:r>
          </a:p>
        </p:txBody>
      </p:sp>
      <p:sp>
        <p:nvSpPr>
          <p:cNvPr id="9" name="Slide Number Placeholder 8"/>
          <p:cNvSpPr>
            <a:spLocks noGrp="1"/>
          </p:cNvSpPr>
          <p:nvPr>
            <p:ph type="sldNum" sz="quarter" idx="12"/>
          </p:nvPr>
        </p:nvSpPr>
        <p:spPr/>
        <p:txBody>
          <a:bodyPr/>
          <a:lstStyle>
            <a:lvl1pPr>
              <a:defRPr/>
            </a:lvl1pPr>
          </a:lstStyle>
          <a:p>
            <a:fld id="{20A6B1B9-BFB2-4417-AEFE-40A8831A7D44}"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r>
              <a:rPr lang="en-US" dirty="0"/>
              <a:t>© Lyle L. Smith 2022 </a:t>
            </a:r>
          </a:p>
        </p:txBody>
      </p:sp>
      <p:sp>
        <p:nvSpPr>
          <p:cNvPr id="5" name="Slide Number Placeholder 4"/>
          <p:cNvSpPr>
            <a:spLocks noGrp="1"/>
          </p:cNvSpPr>
          <p:nvPr>
            <p:ph type="sldNum" sz="quarter" idx="12"/>
          </p:nvPr>
        </p:nvSpPr>
        <p:spPr/>
        <p:txBody>
          <a:bodyPr/>
          <a:lstStyle>
            <a:lvl1pPr>
              <a:defRPr/>
            </a:lvl1pPr>
          </a:lstStyle>
          <a:p>
            <a:fld id="{FF03D6ED-6A2D-4294-9764-AF3725354BBA}"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r>
              <a:rPr lang="en-US" dirty="0"/>
              <a:t>© Lyle L. Smith 2022 </a:t>
            </a:r>
          </a:p>
        </p:txBody>
      </p:sp>
      <p:sp>
        <p:nvSpPr>
          <p:cNvPr id="4" name="Slide Number Placeholder 3"/>
          <p:cNvSpPr>
            <a:spLocks noGrp="1"/>
          </p:cNvSpPr>
          <p:nvPr>
            <p:ph type="sldNum" sz="quarter" idx="12"/>
          </p:nvPr>
        </p:nvSpPr>
        <p:spPr/>
        <p:txBody>
          <a:bodyPr/>
          <a:lstStyle>
            <a:lvl1pPr>
              <a:defRPr/>
            </a:lvl1pPr>
          </a:lstStyle>
          <a:p>
            <a:fld id="{211ABAE0-A4E8-469F-821D-558BB3F86263}"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p:txBody>
          <a:bodyPr/>
          <a:lstStyle>
            <a:lvl1pPr>
              <a:defRPr/>
            </a:lvl1pPr>
          </a:lstStyle>
          <a:p>
            <a:fld id="{1F04707E-D147-4C9D-9DC9-37169DB78BF3}"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p:txBody>
          <a:bodyPr/>
          <a:lstStyle>
            <a:lvl1pPr>
              <a:defRPr/>
            </a:lvl1pPr>
          </a:lstStyle>
          <a:p>
            <a:fld id="{36E52E14-2C4F-4477-A7F5-8E1AC2DA8BA2}"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endParaRPr lang="en-US" dirty="0"/>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r>
              <a:rPr lang="en-US" dirty="0"/>
              <a:t>© Lyle L. Smith 2022 </a:t>
            </a:r>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fld id="{1AEF785A-E78F-4CF0-8CAB-2E0D890E15D3}" type="slidenum">
              <a:rPr lang="en-US"/>
              <a:pPr/>
              <a:t>‹#›</a:t>
            </a:fld>
            <a:endParaRPr lang="en-US" dirty="0"/>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b="0"/>
            </a:lvl1pPr>
          </a:lstStyle>
          <a:p>
            <a:endParaRPr lang="en-US" dirty="0"/>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lvl1pPr>
          </a:lstStyle>
          <a:p>
            <a:r>
              <a:rPr lang="en-US" dirty="0"/>
              <a:t>© Lyle L. Smith 2022 </a:t>
            </a:r>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vl1pPr>
          </a:lstStyle>
          <a:p>
            <a:fld id="{1AEF785A-E78F-4CF0-8CAB-2E0D890E15D3}" type="slidenum">
              <a:rPr lang="en-US"/>
              <a:pPr/>
              <a:t>‹#›</a:t>
            </a:fld>
            <a:endParaRPr lang="en-US" dirty="0"/>
          </a:p>
        </p:txBody>
      </p:sp>
    </p:spTree>
    <p:extLst>
      <p:ext uri="{BB962C8B-B14F-4D97-AF65-F5344CB8AC3E}">
        <p14:creationId xmlns:p14="http://schemas.microsoft.com/office/powerpoint/2010/main" val="2639405896"/>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hf sldNum="0" hdr="0" dt="0"/>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12410"/>
            <a:ext cx="2133600" cy="365125"/>
          </a:xfrm>
          <a:prstGeom prst="rect">
            <a:avLst/>
          </a:prstGeom>
        </p:spPr>
        <p:txBody>
          <a:bodyPr vert="horz" lIns="91440" tIns="45720" rIns="91440" bIns="45720" rtlCol="0" anchor="ctr"/>
          <a:lstStyle>
            <a:lvl1pPr algn="l">
              <a:defRPr sz="900">
                <a:solidFill>
                  <a:schemeClr val="tx2"/>
                </a:solidFill>
              </a:defRPr>
            </a:lvl1pPr>
          </a:lstStyle>
          <a:p>
            <a:endParaRPr lang="en-US" dirty="0"/>
          </a:p>
        </p:txBody>
      </p:sp>
      <p:sp>
        <p:nvSpPr>
          <p:cNvPr id="5" name="Footer Placeholder 4"/>
          <p:cNvSpPr>
            <a:spLocks noGrp="1"/>
          </p:cNvSpPr>
          <p:nvPr>
            <p:ph type="ftr" sz="quarter" idx="3"/>
          </p:nvPr>
        </p:nvSpPr>
        <p:spPr>
          <a:xfrm>
            <a:off x="2831124" y="6312410"/>
            <a:ext cx="3481754" cy="365125"/>
          </a:xfrm>
          <a:prstGeom prst="rect">
            <a:avLst/>
          </a:prstGeom>
        </p:spPr>
        <p:txBody>
          <a:bodyPr vert="horz" lIns="91440" tIns="45720" rIns="91440" bIns="45720" rtlCol="0" anchor="ctr"/>
          <a:lstStyle>
            <a:lvl1pPr algn="ctr">
              <a:defRPr sz="900">
                <a:solidFill>
                  <a:schemeClr val="tx2"/>
                </a:solidFill>
              </a:defRPr>
            </a:lvl1pPr>
          </a:lstStyle>
          <a:p>
            <a:r>
              <a:rPr lang="en-US" dirty="0"/>
              <a:t>© Lyle L. Smith 2022 </a:t>
            </a:r>
          </a:p>
        </p:txBody>
      </p:sp>
      <p:sp>
        <p:nvSpPr>
          <p:cNvPr id="6" name="Slide Number Placeholder 5"/>
          <p:cNvSpPr>
            <a:spLocks noGrp="1"/>
          </p:cNvSpPr>
          <p:nvPr>
            <p:ph type="sldNum" sz="quarter" idx="4"/>
          </p:nvPr>
        </p:nvSpPr>
        <p:spPr>
          <a:xfrm>
            <a:off x="6553200" y="6312410"/>
            <a:ext cx="2133600" cy="365125"/>
          </a:xfrm>
          <a:prstGeom prst="rect">
            <a:avLst/>
          </a:prstGeom>
        </p:spPr>
        <p:txBody>
          <a:bodyPr vert="horz" lIns="91440" tIns="45720" rIns="91440" bIns="45720" rtlCol="0" anchor="ctr"/>
          <a:lstStyle>
            <a:lvl1pPr algn="r">
              <a:defRPr sz="900">
                <a:solidFill>
                  <a:schemeClr val="tx2"/>
                </a:solidFill>
              </a:defRPr>
            </a:lvl1pPr>
          </a:lstStyle>
          <a:p>
            <a:fld id="{0938C7E9-8889-402C-A173-EBA99D33AC6D}" type="slidenum">
              <a:rPr lang="en-US" smtClean="0"/>
              <a:pPr/>
              <a:t>‹#›</a:t>
            </a:fld>
            <a:endParaRPr lang="en-US" dirty="0"/>
          </a:p>
        </p:txBody>
      </p:sp>
    </p:spTree>
    <p:extLst>
      <p:ext uri="{BB962C8B-B14F-4D97-AF65-F5344CB8AC3E}">
        <p14:creationId xmlns:p14="http://schemas.microsoft.com/office/powerpoint/2010/main" val="197749611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hf sldNum="0" hdr="0" dt="0"/>
  <p:txStyles>
    <p:titleStyle>
      <a:lvl1pPr algn="l" defTabSz="685800" rtl="0" eaLnBrk="1" latinLnBrk="0" hangingPunct="1">
        <a:spcBef>
          <a:spcPct val="0"/>
        </a:spcBef>
        <a:buNone/>
        <a:tabLst>
          <a:tab pos="2872979" algn="l"/>
        </a:tabLst>
        <a:defRPr sz="2700" b="1" kern="1200" cap="none" spc="38">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05740" indent="-205740" algn="l" defTabSz="685800" rtl="0" eaLnBrk="1" latinLnBrk="0" hangingPunct="1">
        <a:spcBef>
          <a:spcPct val="20000"/>
        </a:spcBef>
        <a:buClr>
          <a:schemeClr val="accent1">
            <a:lumMod val="60000"/>
            <a:lumOff val="40000"/>
          </a:schemeClr>
        </a:buClr>
        <a:buFont typeface="Arial" pitchFamily="34" charset="0"/>
        <a:buChar char="•"/>
        <a:defRPr sz="1800" kern="1200">
          <a:solidFill>
            <a:schemeClr val="tx2"/>
          </a:solidFill>
          <a:latin typeface="+mn-lt"/>
          <a:ea typeface="+mn-ea"/>
          <a:cs typeface="+mn-cs"/>
        </a:defRPr>
      </a:lvl1pPr>
      <a:lvl2pPr marL="411480" indent="-137160" algn="l" defTabSz="685800" rtl="0" eaLnBrk="1" latinLnBrk="0" hangingPunct="1">
        <a:spcBef>
          <a:spcPct val="20000"/>
        </a:spcBef>
        <a:buClr>
          <a:schemeClr val="accent1">
            <a:lumMod val="60000"/>
            <a:lumOff val="40000"/>
          </a:schemeClr>
        </a:buClr>
        <a:buFont typeface="Arial" pitchFamily="34" charset="0"/>
        <a:buChar char="•"/>
        <a:defRPr sz="1500" kern="1200">
          <a:solidFill>
            <a:schemeClr val="tx1"/>
          </a:solidFill>
          <a:latin typeface="+mn-lt"/>
          <a:ea typeface="+mn-ea"/>
          <a:cs typeface="+mn-cs"/>
        </a:defRPr>
      </a:lvl2pPr>
      <a:lvl3pPr marL="685800" indent="-171450" algn="l" defTabSz="685800" rtl="0" eaLnBrk="1" latinLnBrk="0" hangingPunct="1">
        <a:spcBef>
          <a:spcPct val="20000"/>
        </a:spcBef>
        <a:buClr>
          <a:schemeClr val="accent2"/>
        </a:buClr>
        <a:buFont typeface="Arial" pitchFamily="34" charset="0"/>
        <a:buChar char="•"/>
        <a:defRPr sz="1500" kern="1200">
          <a:solidFill>
            <a:schemeClr val="tx2"/>
          </a:solidFill>
          <a:latin typeface="+mn-lt"/>
          <a:ea typeface="+mn-ea"/>
          <a:cs typeface="+mn-cs"/>
        </a:defRPr>
      </a:lvl3pPr>
      <a:lvl4pPr marL="89154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4pPr>
      <a:lvl5pPr marL="1097280" indent="-171450" algn="l" defTabSz="685800" rtl="0" eaLnBrk="1" latinLnBrk="0" hangingPunct="1">
        <a:spcBef>
          <a:spcPct val="20000"/>
        </a:spcBef>
        <a:buClr>
          <a:schemeClr val="accent4"/>
        </a:buClr>
        <a:buFont typeface="Arial" pitchFamily="34" charset="0"/>
        <a:buChar char="•"/>
        <a:defRPr sz="1200" kern="1200" baseline="0">
          <a:solidFill>
            <a:schemeClr val="tx2"/>
          </a:solidFill>
          <a:latin typeface="+mn-lt"/>
          <a:ea typeface="+mn-ea"/>
          <a:cs typeface="+mn-cs"/>
        </a:defRPr>
      </a:lvl5pPr>
      <a:lvl6pPr marL="1268730" indent="-137160" algn="l" defTabSz="685800" rtl="0" eaLnBrk="1" latinLnBrk="0" hangingPunct="1">
        <a:spcBef>
          <a:spcPct val="20000"/>
        </a:spcBef>
        <a:buClr>
          <a:schemeClr val="accent5"/>
        </a:buClr>
        <a:buFont typeface="Arial" pitchFamily="34" charset="0"/>
        <a:buChar char="•"/>
        <a:defRPr sz="1200" kern="1200">
          <a:solidFill>
            <a:schemeClr val="tx1"/>
          </a:solidFill>
          <a:latin typeface="+mn-lt"/>
          <a:ea typeface="+mn-ea"/>
          <a:cs typeface="+mn-cs"/>
        </a:defRPr>
      </a:lvl6pPr>
      <a:lvl7pPr marL="1440180" indent="-137160" algn="l" defTabSz="685800" rtl="0" eaLnBrk="1" latinLnBrk="0" hangingPunct="1">
        <a:spcBef>
          <a:spcPct val="20000"/>
        </a:spcBef>
        <a:buClr>
          <a:schemeClr val="accent6"/>
        </a:buClr>
        <a:buFont typeface="Arial" pitchFamily="34" charset="0"/>
        <a:buChar char="•"/>
        <a:defRPr sz="1200" kern="1200">
          <a:solidFill>
            <a:schemeClr val="tx1"/>
          </a:solidFill>
          <a:latin typeface="+mn-lt"/>
          <a:ea typeface="+mn-ea"/>
          <a:cs typeface="+mn-cs"/>
        </a:defRPr>
      </a:lvl7pPr>
      <a:lvl8pPr marL="1611630" indent="-137160" algn="l" defTabSz="685800" rtl="0" eaLnBrk="1" latinLnBrk="0" hangingPunct="1">
        <a:spcBef>
          <a:spcPct val="20000"/>
        </a:spcBef>
        <a:buClr>
          <a:schemeClr val="accent3"/>
        </a:buClr>
        <a:buFont typeface="Arial" pitchFamily="34" charset="0"/>
        <a:buChar char="•"/>
        <a:defRPr sz="1200" kern="1200">
          <a:solidFill>
            <a:schemeClr val="tx1"/>
          </a:solidFill>
          <a:latin typeface="+mn-lt"/>
          <a:ea typeface="+mn-ea"/>
          <a:cs typeface="+mn-cs"/>
        </a:defRPr>
      </a:lvl8pPr>
      <a:lvl9pPr marL="1783080" indent="-137160" algn="l" defTabSz="685800" rtl="0" eaLnBrk="1" latinLnBrk="0" hangingPunct="1">
        <a:spcBef>
          <a:spcPct val="20000"/>
        </a:spcBef>
        <a:buClr>
          <a:schemeClr val="accent6"/>
        </a:buClr>
        <a:buFont typeface="Arial"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customXml" Target="../ink/ink2.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EB8C14-880B-F8EA-0BD2-6195EC8B9081}"/>
              </a:ext>
            </a:extLst>
          </p:cNvPr>
          <p:cNvSpPr>
            <a:spLocks noGrp="1"/>
          </p:cNvSpPr>
          <p:nvPr>
            <p:ph idx="1"/>
          </p:nvPr>
        </p:nvSpPr>
        <p:spPr>
          <a:xfrm>
            <a:off x="838200" y="685800"/>
            <a:ext cx="7315200" cy="5440363"/>
          </a:xfrm>
        </p:spPr>
        <p:txBody>
          <a:bodyPr/>
          <a:lstStyle/>
          <a:p>
            <a:pPr marL="0" indent="0" algn="ctr">
              <a:buNone/>
            </a:pPr>
            <a:r>
              <a:rPr lang="en-US" sz="4000" b="1" dirty="0">
                <a:solidFill>
                  <a:srgbClr val="3333FF"/>
                </a:solidFill>
                <a:latin typeface="Calibri" panose="020F0502020204030204" pitchFamily="34" charset="0"/>
                <a:cs typeface="Calibri" panose="020F0502020204030204" pitchFamily="34" charset="0"/>
              </a:rPr>
              <a:t>WHERE DO WE FIND </a:t>
            </a:r>
          </a:p>
          <a:p>
            <a:pPr marL="0" indent="0" algn="ctr">
              <a:buNone/>
            </a:pPr>
            <a:r>
              <a:rPr lang="en-US" sz="4000" b="1" dirty="0">
                <a:solidFill>
                  <a:srgbClr val="3333FF"/>
                </a:solidFill>
                <a:latin typeface="Calibri" panose="020F0502020204030204" pitchFamily="34" charset="0"/>
                <a:cs typeface="Calibri" panose="020F0502020204030204" pitchFamily="34" charset="0"/>
              </a:rPr>
              <a:t>BOOK OF MORMON HISTORY </a:t>
            </a:r>
          </a:p>
          <a:p>
            <a:pPr marL="0" indent="0" algn="ctr">
              <a:buNone/>
            </a:pPr>
            <a:r>
              <a:rPr lang="en-US" sz="4000" b="1" dirty="0">
                <a:solidFill>
                  <a:srgbClr val="3333FF"/>
                </a:solidFill>
                <a:latin typeface="Calibri" panose="020F0502020204030204" pitchFamily="34" charset="0"/>
                <a:cs typeface="Calibri" panose="020F0502020204030204" pitchFamily="34" charset="0"/>
              </a:rPr>
              <a:t>IN THE NEW WORLD? </a:t>
            </a:r>
          </a:p>
          <a:p>
            <a:pPr marL="0" indent="0" algn="ctr">
              <a:buNone/>
            </a:pPr>
            <a:endParaRPr lang="en-US" b="1" dirty="0">
              <a:solidFill>
                <a:srgbClr val="3333FF"/>
              </a:solidFill>
              <a:latin typeface="Calibri" panose="020F0502020204030204" pitchFamily="34" charset="0"/>
              <a:cs typeface="Calibri" panose="020F0502020204030204" pitchFamily="34" charset="0"/>
            </a:endParaRPr>
          </a:p>
          <a:p>
            <a:pPr marL="0" indent="0" algn="ctr">
              <a:buNone/>
            </a:pPr>
            <a:r>
              <a:rPr lang="en-US" b="1" dirty="0">
                <a:solidFill>
                  <a:srgbClr val="3333FF"/>
                </a:solidFill>
                <a:latin typeface="Calibri" panose="020F0502020204030204" pitchFamily="34" charset="0"/>
                <a:cs typeface="Calibri" panose="020F0502020204030204" pitchFamily="34" charset="0"/>
              </a:rPr>
              <a:t>JAREDITES</a:t>
            </a:r>
          </a:p>
          <a:p>
            <a:pPr marL="0" indent="0" algn="ctr">
              <a:buNone/>
            </a:pPr>
            <a:endParaRPr lang="en-US" b="1" dirty="0">
              <a:solidFill>
                <a:srgbClr val="3333FF"/>
              </a:solidFill>
              <a:latin typeface="Calibri" panose="020F0502020204030204" pitchFamily="34" charset="0"/>
              <a:cs typeface="Calibri" panose="020F0502020204030204" pitchFamily="34" charset="0"/>
            </a:endParaRPr>
          </a:p>
          <a:p>
            <a:pPr marL="0" indent="0" algn="ctr">
              <a:buNone/>
            </a:pPr>
            <a:endParaRPr lang="en-US" b="1" dirty="0">
              <a:solidFill>
                <a:srgbClr val="3333FF"/>
              </a:solidFill>
              <a:latin typeface="Calibri" panose="020F0502020204030204" pitchFamily="34" charset="0"/>
              <a:cs typeface="Calibri" panose="020F0502020204030204" pitchFamily="34" charset="0"/>
            </a:endParaRPr>
          </a:p>
          <a:p>
            <a:pPr marL="0" indent="0" algn="ctr">
              <a:buNone/>
            </a:pPr>
            <a:endParaRPr lang="en-US" b="1" dirty="0">
              <a:solidFill>
                <a:srgbClr val="3333FF"/>
              </a:solidFill>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AFFE7C67-981A-C47D-F9CC-6DB4EAFBD6D1}"/>
              </a:ext>
            </a:extLst>
          </p:cNvPr>
          <p:cNvSpPr>
            <a:spLocks noGrp="1"/>
          </p:cNvSpPr>
          <p:nvPr>
            <p:ph type="ftr" sz="quarter" idx="11"/>
          </p:nvPr>
        </p:nvSpPr>
        <p:spPr/>
        <p:txBody>
          <a:bodyPr/>
          <a:lstStyle/>
          <a:p>
            <a:r>
              <a:rPr lang="en-US" dirty="0">
                <a:solidFill>
                  <a:srgbClr val="3333FF"/>
                </a:solidFill>
              </a:rPr>
              <a:t>© Lyle L. Smith 2022 </a:t>
            </a:r>
          </a:p>
        </p:txBody>
      </p:sp>
    </p:spTree>
    <p:extLst>
      <p:ext uri="{BB962C8B-B14F-4D97-AF65-F5344CB8AC3E}">
        <p14:creationId xmlns:p14="http://schemas.microsoft.com/office/powerpoint/2010/main" val="3991451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Rectangle 3"/>
          <p:cNvSpPr>
            <a:spLocks noGrp="1" noChangeArrowheads="1"/>
          </p:cNvSpPr>
          <p:nvPr>
            <p:ph type="body" idx="4294967295"/>
          </p:nvPr>
        </p:nvSpPr>
        <p:spPr>
          <a:xfrm>
            <a:off x="609600" y="685800"/>
            <a:ext cx="8229600" cy="5834270"/>
          </a:xfrm>
        </p:spPr>
        <p:txBody>
          <a:bodyPr/>
          <a:lstStyle/>
          <a:p>
            <a:pPr>
              <a:buFontTx/>
              <a:buNone/>
            </a:pPr>
            <a:r>
              <a:rPr lang="en-US" b="1" dirty="0">
                <a:solidFill>
                  <a:srgbClr val="FFFF66"/>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Having arrived at the “great sea which divideth the lands”. </a:t>
            </a: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Ether 1:36   </a:t>
            </a:r>
          </a:p>
          <a:p>
            <a:pPr>
              <a:buFontTx/>
              <a:buNone/>
            </a:pPr>
            <a:r>
              <a:rPr lang="en-US" b="1" dirty="0">
                <a:solidFill>
                  <a:srgbClr val="3333FF"/>
                </a:solidFill>
                <a:latin typeface="Calibri" panose="020F0502020204030204" pitchFamily="34" charset="0"/>
                <a:cs typeface="Calibri" panose="020F0502020204030204" pitchFamily="34" charset="0"/>
              </a:rPr>
              <a:t>	“And thus they were driven</a:t>
            </a: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forth, </a:t>
            </a:r>
            <a:r>
              <a:rPr lang="en-US" b="1" u="sng" dirty="0">
                <a:solidFill>
                  <a:srgbClr val="3333FF"/>
                </a:solidFill>
                <a:latin typeface="Calibri" panose="020F0502020204030204" pitchFamily="34" charset="0"/>
                <a:cs typeface="Calibri" panose="020F0502020204030204" pitchFamily="34" charset="0"/>
              </a:rPr>
              <a:t>three hundred and forty and four days</a:t>
            </a:r>
            <a:r>
              <a:rPr lang="en-US" b="1" dirty="0">
                <a:solidFill>
                  <a:srgbClr val="3333FF"/>
                </a:solidFill>
                <a:latin typeface="Calibri" panose="020F0502020204030204" pitchFamily="34" charset="0"/>
                <a:cs typeface="Calibri" panose="020F0502020204030204" pitchFamily="34" charset="0"/>
              </a:rPr>
              <a:t> upon the water; and they did land upon the shore of the promised land.”		</a:t>
            </a:r>
            <a:r>
              <a:rPr lang="en-US" sz="2000" b="1" dirty="0">
                <a:solidFill>
                  <a:srgbClr val="3333FF"/>
                </a:solidFill>
                <a:latin typeface="Calibri" panose="020F0502020204030204" pitchFamily="34" charset="0"/>
                <a:cs typeface="Calibri" panose="020F0502020204030204" pitchFamily="34" charset="0"/>
              </a:rPr>
              <a:t>Ether 3:12</a:t>
            </a:r>
          </a:p>
          <a:p>
            <a:pPr>
              <a:buFontTx/>
              <a:buNone/>
            </a:pPr>
            <a:endParaRPr lang="en-US" b="1" dirty="0">
              <a:solidFill>
                <a:srgbClr val="3333FF"/>
              </a:solidFill>
              <a:latin typeface="Calibri" panose="020F0502020204030204" pitchFamily="34" charset="0"/>
              <a:cs typeface="Calibri" panose="020F0502020204030204" pitchFamily="34" charset="0"/>
            </a:endParaRPr>
          </a:p>
          <a:p>
            <a:pPr>
              <a:buFontTx/>
              <a:buNone/>
            </a:pP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Today we know that items float from the coast of Asia to the coast of California or Mexico in about a year.</a:t>
            </a:r>
          </a:p>
        </p:txBody>
      </p:sp>
      <p:sp>
        <p:nvSpPr>
          <p:cNvPr id="5" name="Footer Placeholder 4"/>
          <p:cNvSpPr>
            <a:spLocks noGrp="1"/>
          </p:cNvSpPr>
          <p:nvPr>
            <p:ph type="ftr" sz="quarter" idx="11"/>
          </p:nvPr>
        </p:nvSpPr>
        <p:spPr>
          <a:xfrm>
            <a:off x="3124200" y="6248400"/>
            <a:ext cx="2895600" cy="549275"/>
          </a:xfrm>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1" name="Rectangle 5"/>
          <p:cNvSpPr>
            <a:spLocks noGrp="1" noChangeArrowheads="1"/>
          </p:cNvSpPr>
          <p:nvPr>
            <p:ph type="body" idx="1"/>
          </p:nvPr>
        </p:nvSpPr>
        <p:spPr>
          <a:xfrm>
            <a:off x="1066800" y="457200"/>
            <a:ext cx="6705600" cy="4876800"/>
          </a:xfrm>
        </p:spPr>
        <p:txBody>
          <a:bodyPr/>
          <a:lstStyle/>
          <a:p>
            <a:pPr>
              <a:buFontTx/>
              <a:buNone/>
            </a:pPr>
            <a:r>
              <a:rPr lang="en-US" dirty="0">
                <a:latin typeface="Calibri" panose="020F0502020204030204" pitchFamily="34" charset="0"/>
                <a:cs typeface="Calibri" panose="020F0502020204030204" pitchFamily="34" charset="0"/>
              </a:rPr>
              <a:t>   </a:t>
            </a:r>
          </a:p>
          <a:p>
            <a:pPr>
              <a:buFontTx/>
              <a:buNone/>
            </a:pPr>
            <a:r>
              <a:rPr lang="en-US" b="1" dirty="0">
                <a:solidFill>
                  <a:srgbClr val="66FF66"/>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By now I trust you have begun to see and understand eight major  parallels between the Jaredite and Olmec civilizations. Let’s look at them once more.</a:t>
            </a:r>
          </a:p>
          <a:p>
            <a:pPr algn="r">
              <a:buFontTx/>
              <a:buNone/>
            </a:pPr>
            <a:endParaRPr lang="en-US" sz="2400" b="1" dirty="0">
              <a:solidFill>
                <a:srgbClr val="66FF66"/>
              </a:solidFill>
            </a:endParaRPr>
          </a:p>
        </p:txBody>
      </p:sp>
      <p:sp>
        <p:nvSpPr>
          <p:cNvPr id="5" name="Footer Placeholder 4"/>
          <p:cNvSpPr>
            <a:spLocks noGrp="1"/>
          </p:cNvSpPr>
          <p:nvPr>
            <p:ph type="ftr" sz="quarter" idx="11"/>
          </p:nvPr>
        </p:nvSpPr>
        <p:spPr>
          <a:xfrm>
            <a:off x="3124200" y="5105401"/>
            <a:ext cx="2895600" cy="381000"/>
          </a:xfrm>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   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b="1"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b="1"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b="1"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b="1"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b="1"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b="1"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b="1"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b="1"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b="1"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b="1"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b="1"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b="1" dirty="0">
                <a:solidFill>
                  <a:srgbClr val="3333FF"/>
                </a:solidFill>
                <a:latin typeface="Calibri" panose="020F0502020204030204" pitchFamily="34" charset="0"/>
                <a:cs typeface="Calibri" panose="020F0502020204030204" pitchFamily="34" charset="0"/>
              </a:rPr>
              <a:t>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23720858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457200" y="274638"/>
            <a:ext cx="8229600" cy="106362"/>
          </a:xfrm>
        </p:spPr>
        <p:txBody>
          <a:bodyPr/>
          <a:lstStyle/>
          <a:p>
            <a:endParaRPr lang="en-US" sz="4000" dirty="0"/>
          </a:p>
        </p:txBody>
      </p:sp>
      <p:sp>
        <p:nvSpPr>
          <p:cNvPr id="457731" name="Rectangle 3"/>
          <p:cNvSpPr>
            <a:spLocks noGrp="1" noChangeArrowheads="1"/>
          </p:cNvSpPr>
          <p:nvPr>
            <p:ph type="body" idx="1"/>
          </p:nvPr>
        </p:nvSpPr>
        <p:spPr>
          <a:xfrm>
            <a:off x="838200" y="609600"/>
            <a:ext cx="7391400" cy="5516563"/>
          </a:xfrm>
        </p:spPr>
        <p:txBody>
          <a:bodyPr/>
          <a:lstStyle/>
          <a:p>
            <a:pPr>
              <a:buFontTx/>
              <a:buNone/>
            </a:pPr>
            <a:r>
              <a:rPr lang="en-US" sz="3600" dirty="0">
                <a:solidFill>
                  <a:srgbClr val="66FF66"/>
                </a:solidFill>
              </a:rPr>
              <a:t>      </a:t>
            </a:r>
          </a:p>
          <a:p>
            <a:pPr>
              <a:buFontTx/>
              <a:buNone/>
            </a:pPr>
            <a:r>
              <a:rPr lang="en-US"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Up until a few years ago archaeological evidence did not match The Book of Mormon record. Now it continues to converge so that Jaredite and Olmecs histories will have parallel timelines.</a:t>
            </a:r>
          </a:p>
          <a:p>
            <a:pPr algn="r">
              <a:buFontTx/>
              <a:buNone/>
            </a:pPr>
            <a:endParaRPr lang="en-US" sz="2400" b="1" dirty="0">
              <a:solidFill>
                <a:srgbClr val="66FF66"/>
              </a:solidFill>
            </a:endParaRPr>
          </a:p>
          <a:p>
            <a:pPr algn="r">
              <a:lnSpc>
                <a:spcPct val="150000"/>
              </a:lnSpc>
            </a:pPr>
            <a:endParaRPr lang="en-US" sz="2400" b="1" dirty="0">
              <a:solidFill>
                <a:srgbClr val="66FF66"/>
              </a:solidFill>
            </a:endParaRPr>
          </a:p>
        </p:txBody>
      </p:sp>
      <p:sp>
        <p:nvSpPr>
          <p:cNvPr id="6" name="Footer Placeholder 5"/>
          <p:cNvSpPr>
            <a:spLocks noGrp="1"/>
          </p:cNvSpPr>
          <p:nvPr>
            <p:ph type="ftr" sz="quarter" idx="11"/>
          </p:nvPr>
        </p:nvSpPr>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533400" y="304801"/>
            <a:ext cx="8153400" cy="76199"/>
          </a:xfrm>
        </p:spPr>
        <p:txBody>
          <a:bodyPr/>
          <a:lstStyle/>
          <a:p>
            <a:endParaRPr lang="en-US" sz="4000" dirty="0"/>
          </a:p>
        </p:txBody>
      </p:sp>
      <p:sp>
        <p:nvSpPr>
          <p:cNvPr id="398339" name="Rectangle 3"/>
          <p:cNvSpPr>
            <a:spLocks noGrp="1" noChangeArrowheads="1"/>
          </p:cNvSpPr>
          <p:nvPr>
            <p:ph type="body" idx="1"/>
          </p:nvPr>
        </p:nvSpPr>
        <p:spPr>
          <a:xfrm>
            <a:off x="457200" y="457200"/>
            <a:ext cx="8229600" cy="6400800"/>
          </a:xfrm>
        </p:spPr>
        <p:txBody>
          <a:bodyPr/>
          <a:lstStyle/>
          <a:p>
            <a:pPr>
              <a:buFontTx/>
              <a:buNone/>
            </a:pPr>
            <a:r>
              <a:rPr lang="en-US" sz="4000" b="1" i="1" dirty="0">
                <a:solidFill>
                  <a:srgbClr val="FFFF00"/>
                </a:solidFill>
              </a:rPr>
              <a:t>    </a:t>
            </a:r>
            <a:r>
              <a:rPr lang="en-US" sz="4000" b="1" i="1" dirty="0">
                <a:solidFill>
                  <a:srgbClr val="3333FF"/>
                </a:solidFill>
                <a:latin typeface="Calibri" panose="020F0502020204030204" pitchFamily="34" charset="0"/>
                <a:cs typeface="Calibri" panose="020F0502020204030204" pitchFamily="34" charset="0"/>
              </a:rPr>
              <a:t>The Book of Mormon </a:t>
            </a:r>
          </a:p>
          <a:p>
            <a:pPr algn="ctr">
              <a:buFontTx/>
              <a:buNone/>
            </a:pPr>
            <a:r>
              <a:rPr lang="en-US" sz="4000" b="1" i="1" dirty="0">
                <a:solidFill>
                  <a:srgbClr val="3333FF"/>
                </a:solidFill>
                <a:latin typeface="Calibri" panose="020F0502020204030204" pitchFamily="34" charset="0"/>
                <a:cs typeface="Calibri" panose="020F0502020204030204" pitchFamily="34" charset="0"/>
              </a:rPr>
              <a:t>    has not changed.</a:t>
            </a:r>
          </a:p>
          <a:p>
            <a:pPr algn="ctr">
              <a:buFontTx/>
              <a:buNone/>
            </a:pPr>
            <a:endParaRPr lang="en-US" sz="4000" b="1" dirty="0">
              <a:solidFill>
                <a:srgbClr val="3333FF"/>
              </a:solidFill>
              <a:latin typeface="Calibri" panose="020F0502020204030204" pitchFamily="34" charset="0"/>
              <a:cs typeface="Calibri" panose="020F0502020204030204" pitchFamily="34" charset="0"/>
            </a:endParaRPr>
          </a:p>
          <a:p>
            <a:pPr algn="ctr">
              <a:buFontTx/>
              <a:buNone/>
            </a:pPr>
            <a:r>
              <a:rPr lang="en-US" sz="3600" b="1" dirty="0">
                <a:solidFill>
                  <a:srgbClr val="3333FF"/>
                </a:solidFill>
                <a:latin typeface="Calibri" panose="020F0502020204030204" pitchFamily="34" charset="0"/>
                <a:cs typeface="Calibri" panose="020F0502020204030204" pitchFamily="34" charset="0"/>
              </a:rPr>
              <a:t>So where do we find </a:t>
            </a:r>
          </a:p>
          <a:p>
            <a:pPr algn="ctr">
              <a:buFontTx/>
              <a:buNone/>
            </a:pPr>
            <a:r>
              <a:rPr lang="en-US" sz="3600" b="1" dirty="0">
                <a:solidFill>
                  <a:srgbClr val="3333FF"/>
                </a:solidFill>
                <a:latin typeface="Calibri" panose="020F0502020204030204" pitchFamily="34" charset="0"/>
                <a:cs typeface="Calibri" panose="020F0502020204030204" pitchFamily="34" charset="0"/>
              </a:rPr>
              <a:t>Jaredite history?</a:t>
            </a:r>
          </a:p>
          <a:p>
            <a:pPr algn="ctr">
              <a:buFontTx/>
              <a:buNone/>
            </a:pPr>
            <a:endParaRPr lang="en-US" sz="3600" b="1" dirty="0">
              <a:solidFill>
                <a:srgbClr val="3333FF"/>
              </a:solidFill>
              <a:latin typeface="Calibri" panose="020F0502020204030204" pitchFamily="34" charset="0"/>
              <a:cs typeface="Calibri" panose="020F0502020204030204" pitchFamily="34" charset="0"/>
            </a:endParaRPr>
          </a:p>
          <a:p>
            <a:pPr algn="ctr">
              <a:buFontTx/>
              <a:buNone/>
            </a:pPr>
            <a:r>
              <a:rPr lang="en-US" sz="3600" b="1" dirty="0">
                <a:solidFill>
                  <a:srgbClr val="3333FF"/>
                </a:solidFill>
                <a:latin typeface="Calibri" panose="020F0502020204030204" pitchFamily="34" charset="0"/>
                <a:cs typeface="Calibri" panose="020F0502020204030204" pitchFamily="34" charset="0"/>
              </a:rPr>
              <a:t>MESOAMERICA</a:t>
            </a:r>
            <a:endParaRPr lang="en-US" sz="2400" b="1" dirty="0">
              <a:solidFill>
                <a:srgbClr val="3333FF"/>
              </a:solidFill>
              <a:latin typeface="Calibri" panose="020F0502020204030204" pitchFamily="34" charset="0"/>
              <a:cs typeface="Calibri" panose="020F0502020204030204" pitchFamily="34" charset="0"/>
            </a:endParaRPr>
          </a:p>
        </p:txBody>
      </p:sp>
      <p:sp>
        <p:nvSpPr>
          <p:cNvPr id="6" name="Footer Placeholder 5"/>
          <p:cNvSpPr>
            <a:spLocks noGrp="1"/>
          </p:cNvSpPr>
          <p:nvPr>
            <p:ph type="ftr" sz="quarter" idx="11"/>
          </p:nvPr>
        </p:nvSpPr>
        <p:spPr/>
        <p:txBody>
          <a:bodyPr/>
          <a:lstStyle/>
          <a:p>
            <a:r>
              <a:rPr lang="en-US" b="1" dirty="0">
                <a:solidFill>
                  <a:srgbClr val="3333FF"/>
                </a:solidFill>
              </a:rPr>
              <a:t>© Lyle L. Smith 2022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F2DF27-7E7F-CB93-504E-1E61F2B89C2E}"/>
              </a:ext>
            </a:extLst>
          </p:cNvPr>
          <p:cNvSpPr>
            <a:spLocks noGrp="1"/>
          </p:cNvSpPr>
          <p:nvPr>
            <p:ph type="ftr" sz="quarter" idx="11"/>
          </p:nvPr>
        </p:nvSpPr>
        <p:spPr/>
        <p:txBody>
          <a:bodyPr/>
          <a:lstStyle/>
          <a:p>
            <a:r>
              <a:rPr lang="en-US" dirty="0">
                <a:solidFill>
                  <a:srgbClr val="3333FF"/>
                </a:solidFill>
              </a:rPr>
              <a:t>© Lyle L. Smith 2022 </a:t>
            </a:r>
          </a:p>
        </p:txBody>
      </p:sp>
      <p:sp>
        <p:nvSpPr>
          <p:cNvPr id="4" name="TextBox 3">
            <a:extLst>
              <a:ext uri="{FF2B5EF4-FFF2-40B4-BE49-F238E27FC236}">
                <a16:creationId xmlns:a16="http://schemas.microsoft.com/office/drawing/2014/main" id="{0AB0931D-E6F4-AD9D-C5E8-C005F862D65A}"/>
              </a:ext>
            </a:extLst>
          </p:cNvPr>
          <p:cNvSpPr txBox="1"/>
          <p:nvPr/>
        </p:nvSpPr>
        <p:spPr>
          <a:xfrm>
            <a:off x="914400" y="609600"/>
            <a:ext cx="7581900" cy="4745915"/>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Underlining and coloring of words in this presentation has been done by the author to show emphasis. </a:t>
            </a: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This Power Point presentation is available for anyone to use. Please show it using “</a:t>
            </a:r>
            <a:r>
              <a:rPr kumimoji="0" lang="en-US" sz="2400" i="0" u="sng"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presenters</a:t>
            </a: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 mode.” That way you will have access to the notes that go with some of the </a:t>
            </a:r>
            <a:r>
              <a:rPr lang="en-US" sz="2400" kern="0" dirty="0">
                <a:solidFill>
                  <a:srgbClr val="3333FF"/>
                </a:solidFill>
                <a:latin typeface="Calibri" panose="020F0502020204030204" pitchFamily="34" charset="0"/>
                <a:cs typeface="Calibri" panose="020F0502020204030204" pitchFamily="34" charset="0"/>
              </a:rPr>
              <a:t>material</a:t>
            </a: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If you have </a:t>
            </a:r>
            <a:r>
              <a:rPr kumimoji="0" lang="en-US" sz="2400" i="0" u="sng"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questions </a:t>
            </a: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contact me.</a:t>
            </a: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Note also that it is under </a:t>
            </a:r>
            <a:r>
              <a:rPr kumimoji="0" lang="en-US" sz="2400" i="0" u="sng"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copy write</a:t>
            </a: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 This means that if you change this material from what </a:t>
            </a:r>
            <a:r>
              <a:rPr lang="en-US" sz="2400" kern="0" dirty="0">
                <a:solidFill>
                  <a:srgbClr val="3333FF"/>
                </a:solidFill>
                <a:latin typeface="Calibri" panose="020F0502020204030204" pitchFamily="34" charset="0"/>
                <a:cs typeface="Calibri" panose="020F0502020204030204" pitchFamily="34" charset="0"/>
              </a:rPr>
              <a:t>I </a:t>
            </a: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have done you must let your viewers know what you have changed.</a:t>
            </a:r>
          </a:p>
          <a:p>
            <a:pPr marL="3886200" marR="0" lvl="8" indent="-228600" algn="l" defTabSz="914400" rtl="0" eaLnBrk="1" fontAlgn="base" latinLnBrk="0" hangingPunct="1">
              <a:lnSpc>
                <a:spcPct val="100000"/>
              </a:lnSpc>
              <a:spcBef>
                <a:spcPct val="20000"/>
              </a:spcBef>
              <a:spcAft>
                <a:spcPct val="0"/>
              </a:spcAft>
              <a:buClr>
                <a:srgbClr val="00CCFF"/>
              </a:buClr>
              <a:buSzPct val="65000"/>
              <a:buFont typeface="Wingdings" pitchFamily="2" charset="2"/>
              <a:buChar char="n"/>
              <a:tabLst/>
              <a:defRPr/>
            </a:pPr>
            <a:r>
              <a:rPr kumimoji="0" lang="en-US" sz="2000" b="0" i="0" u="none" strike="noStrike" kern="0" cap="none" spc="0" normalizeH="0" baseline="0" noProof="0" dirty="0">
                <a:ln>
                  <a:noFill/>
                </a:ln>
                <a:solidFill>
                  <a:srgbClr val="3333FF"/>
                </a:solidFill>
                <a:effectLst>
                  <a:outerShdw blurRad="38100" dist="38100" dir="2700000" algn="tl">
                    <a:srgbClr val="000000"/>
                  </a:outerShdw>
                </a:effectLst>
                <a:uLnTx/>
                <a:uFillTx/>
                <a:latin typeface="Tahoma"/>
              </a:rPr>
              <a:t>Lyle L. Smith</a:t>
            </a:r>
          </a:p>
          <a:p>
            <a:pPr marL="3886200" marR="0" lvl="8" indent="-228600" algn="l" defTabSz="914400" rtl="0" eaLnBrk="1" fontAlgn="base" latinLnBrk="0" hangingPunct="1">
              <a:lnSpc>
                <a:spcPct val="100000"/>
              </a:lnSpc>
              <a:spcBef>
                <a:spcPct val="20000"/>
              </a:spcBef>
              <a:spcAft>
                <a:spcPct val="0"/>
              </a:spcAft>
              <a:buClr>
                <a:srgbClr val="00CCFF"/>
              </a:buClr>
              <a:buSzPct val="65000"/>
              <a:buFont typeface="Wingdings" pitchFamily="2" charset="2"/>
              <a:buChar char="n"/>
              <a:tabLst/>
              <a:defRPr/>
            </a:pPr>
            <a:r>
              <a:rPr kumimoji="0" lang="en-US" sz="2000" b="0" i="0" u="none" strike="noStrike" kern="0" cap="none" spc="0" normalizeH="0" baseline="0" noProof="0" dirty="0">
                <a:ln>
                  <a:noFill/>
                </a:ln>
                <a:solidFill>
                  <a:srgbClr val="3333FF"/>
                </a:solidFill>
                <a:effectLst>
                  <a:outerShdw blurRad="38100" dist="38100" dir="2700000" algn="tl">
                    <a:srgbClr val="000000"/>
                  </a:outerShdw>
                </a:effectLst>
                <a:uLnTx/>
                <a:uFillTx/>
                <a:latin typeface="Tahoma"/>
              </a:rPr>
              <a:t>smith.lyle@usa.net</a:t>
            </a:r>
          </a:p>
        </p:txBody>
      </p:sp>
    </p:spTree>
    <p:extLst>
      <p:ext uri="{BB962C8B-B14F-4D97-AF65-F5344CB8AC3E}">
        <p14:creationId xmlns:p14="http://schemas.microsoft.com/office/powerpoint/2010/main" val="30299216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67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362FC29B-0C85-CA4E-2E8A-0929722DCD61}"/>
              </a:ext>
            </a:extLst>
          </p:cNvPr>
          <p:cNvSpPr>
            <a:spLocks noGrp="1"/>
          </p:cNvSpPr>
          <p:nvPr>
            <p:ph type="ftr" sz="quarter" idx="11"/>
          </p:nvPr>
        </p:nvSpPr>
        <p:spPr/>
        <p:txBody>
          <a:bodyPr/>
          <a:lstStyle/>
          <a:p>
            <a:r>
              <a:rPr lang="en-US" dirty="0"/>
              <a:t>© Lyle L. Smith 2022 </a:t>
            </a:r>
          </a:p>
        </p:txBody>
      </p:sp>
    </p:spTree>
    <p:extLst>
      <p:ext uri="{BB962C8B-B14F-4D97-AF65-F5344CB8AC3E}">
        <p14:creationId xmlns:p14="http://schemas.microsoft.com/office/powerpoint/2010/main" val="8761880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b="1" dirty="0">
                <a:solidFill>
                  <a:srgbClr val="3333FF"/>
                </a:solidFill>
                <a:latin typeface="Calibri" panose="020F0502020204030204" pitchFamily="34" charset="0"/>
                <a:cs typeface="Calibri" panose="020F0502020204030204" pitchFamily="34" charset="0"/>
              </a:rPr>
              <a:t>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3030804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457200" y="274638"/>
            <a:ext cx="8229600" cy="106362"/>
          </a:xfrm>
        </p:spPr>
        <p:txBody>
          <a:bodyPr/>
          <a:lstStyle/>
          <a:p>
            <a:endParaRPr lang="en-US" sz="4000" dirty="0"/>
          </a:p>
        </p:txBody>
      </p:sp>
      <p:sp>
        <p:nvSpPr>
          <p:cNvPr id="307203" name="Rectangle 3"/>
          <p:cNvSpPr>
            <a:spLocks noGrp="1" noChangeArrowheads="1"/>
          </p:cNvSpPr>
          <p:nvPr>
            <p:ph type="body" idx="1"/>
          </p:nvPr>
        </p:nvSpPr>
        <p:spPr>
          <a:xfrm>
            <a:off x="990600" y="609600"/>
            <a:ext cx="7162800" cy="6248400"/>
          </a:xfrm>
        </p:spPr>
        <p:txBody>
          <a:bodyPr/>
          <a:lstStyle/>
          <a:p>
            <a:pPr>
              <a:buFontTx/>
              <a:buNone/>
            </a:pPr>
            <a:r>
              <a:rPr lang="en-US" dirty="0">
                <a:solidFill>
                  <a:srgbClr val="FF7C80"/>
                </a:solidFill>
              </a:rPr>
              <a:t>   </a:t>
            </a:r>
          </a:p>
          <a:p>
            <a:pPr>
              <a:buFontTx/>
              <a:buNone/>
            </a:pPr>
            <a:endParaRPr lang="en-US" b="1" dirty="0">
              <a:solidFill>
                <a:srgbClr val="FF7C80"/>
              </a:solidFill>
              <a:latin typeface="Calibri" panose="020F0502020204030204" pitchFamily="34" charset="0"/>
              <a:cs typeface="Calibri" panose="020F0502020204030204" pitchFamily="34" charset="0"/>
            </a:endParaRPr>
          </a:p>
          <a:p>
            <a:pPr>
              <a:buFontTx/>
              <a:buNone/>
            </a:pPr>
            <a:r>
              <a:rPr lang="en-US" b="1" dirty="0">
                <a:solidFill>
                  <a:srgbClr val="FF7C80"/>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This would indicate that they came over the Pacific Ocean. The Book of Mormon indicates they floated for 344 days to reach the promised land. To float the much smaller Atlantic Ocean would have taken much less time.  </a:t>
            </a:r>
          </a:p>
          <a:p>
            <a:pPr algn="r">
              <a:buFontTx/>
              <a:buNone/>
            </a:pPr>
            <a:r>
              <a:rPr lang="en-US" sz="3600" b="1" dirty="0">
                <a:solidFill>
                  <a:srgbClr val="66FF66"/>
                </a:solidFill>
              </a:rPr>
              <a:t>   </a:t>
            </a:r>
            <a:endParaRPr lang="en-US" sz="2400" b="1" dirty="0">
              <a:solidFill>
                <a:srgbClr val="66FF66"/>
              </a:solidFill>
            </a:endParaRPr>
          </a:p>
        </p:txBody>
      </p:sp>
      <p:sp>
        <p:nvSpPr>
          <p:cNvPr id="6" name="Footer Placeholder 5"/>
          <p:cNvSpPr>
            <a:spLocks noGrp="1"/>
          </p:cNvSpPr>
          <p:nvPr>
            <p:ph type="ftr" sz="quarter" idx="11"/>
          </p:nvPr>
        </p:nvSpPr>
        <p:spPr/>
        <p:txBody>
          <a:bodyPr/>
          <a:lstStyle/>
          <a:p>
            <a:r>
              <a:rPr lang="en-US" dirty="0">
                <a:solidFill>
                  <a:srgbClr val="66FF66"/>
                </a:solidFill>
              </a:rPr>
              <a:t>© Lyle L. Smith 2022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screen"/>
          <a:srcRect/>
          <a:stretch>
            <a:fillRect/>
          </a:stretch>
        </p:blipFill>
        <p:spPr bwMode="auto">
          <a:xfrm>
            <a:off x="152400" y="114300"/>
            <a:ext cx="8839200" cy="6629400"/>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25CD9BF8-838C-C369-C5FD-9273047F7772}"/>
              </a:ext>
            </a:extLst>
          </p:cNvPr>
          <p:cNvSpPr>
            <a:spLocks noGrp="1"/>
          </p:cNvSpPr>
          <p:nvPr>
            <p:ph type="ftr" sz="quarter" idx="11"/>
          </p:nvPr>
        </p:nvSpPr>
        <p:spPr/>
        <p:txBody>
          <a:bodyPr/>
          <a:lstStyle/>
          <a:p>
            <a:r>
              <a:rPr lang="en-US" dirty="0"/>
              <a:t>© Lyle L. Smith 2022 </a:t>
            </a:r>
          </a:p>
        </p:txBody>
      </p:sp>
    </p:spTree>
    <p:extLst>
      <p:ext uri="{BB962C8B-B14F-4D97-AF65-F5344CB8AC3E}">
        <p14:creationId xmlns:p14="http://schemas.microsoft.com/office/powerpoint/2010/main" val="49049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3"/>
          <p:cNvSpPr>
            <a:spLocks noGrp="1" noChangeArrowheads="1"/>
          </p:cNvSpPr>
          <p:nvPr>
            <p:ph type="body" idx="1"/>
          </p:nvPr>
        </p:nvSpPr>
        <p:spPr>
          <a:xfrm>
            <a:off x="609600" y="533400"/>
            <a:ext cx="7924800" cy="6324600"/>
          </a:xfrm>
        </p:spPr>
        <p:txBody>
          <a:bodyPr/>
          <a:lstStyle/>
          <a:p>
            <a:pPr>
              <a:buFontTx/>
              <a:buNone/>
            </a:pPr>
            <a:r>
              <a:rPr lang="en-US" dirty="0">
                <a:solidFill>
                  <a:srgbClr val="FF7C80"/>
                </a:solidFill>
              </a:rPr>
              <a:t>   </a:t>
            </a:r>
            <a:r>
              <a:rPr lang="en-US" b="1" dirty="0">
                <a:solidFill>
                  <a:srgbClr val="3333FF"/>
                </a:solidFill>
                <a:latin typeface="Calibri" panose="020F0502020204030204" pitchFamily="34" charset="0"/>
                <a:cs typeface="Calibri" panose="020F0502020204030204" pitchFamily="34" charset="0"/>
              </a:rPr>
              <a:t>The religious record of the Jaredites, however, found in The Book of Mormon only relates to the area of </a:t>
            </a:r>
            <a:r>
              <a:rPr lang="en-US" b="1" u="sng" dirty="0">
                <a:solidFill>
                  <a:srgbClr val="3333FF"/>
                </a:solidFill>
                <a:latin typeface="Calibri" panose="020F0502020204030204" pitchFamily="34" charset="0"/>
                <a:cs typeface="Calibri" panose="020F0502020204030204" pitchFamily="34" charset="0"/>
              </a:rPr>
              <a:t>Mesoamerica</a:t>
            </a:r>
            <a:r>
              <a:rPr lang="en-US" b="1" dirty="0">
                <a:solidFill>
                  <a:srgbClr val="3333FF"/>
                </a:solidFill>
                <a:latin typeface="Calibri" panose="020F0502020204030204" pitchFamily="34" charset="0"/>
                <a:cs typeface="Calibri" panose="020F0502020204030204" pitchFamily="34" charset="0"/>
              </a:rPr>
              <a:t>.  In other words, </a:t>
            </a:r>
            <a:r>
              <a:rPr lang="en-US" b="1" i="1" u="sng" dirty="0">
                <a:solidFill>
                  <a:srgbClr val="3333FF"/>
                </a:solidFill>
                <a:latin typeface="Calibri" panose="020F0502020204030204" pitchFamily="34" charset="0"/>
                <a:cs typeface="Calibri" panose="020F0502020204030204" pitchFamily="34" charset="0"/>
              </a:rPr>
              <a:t>it is not</a:t>
            </a:r>
            <a:r>
              <a:rPr lang="en-US" b="1" u="sng" dirty="0">
                <a:solidFill>
                  <a:srgbClr val="3333FF"/>
                </a:solidFill>
                <a:latin typeface="Calibri" panose="020F0502020204030204" pitchFamily="34" charset="0"/>
                <a:cs typeface="Calibri" panose="020F0502020204030204" pitchFamily="34" charset="0"/>
              </a:rPr>
              <a:t> </a:t>
            </a:r>
            <a:r>
              <a:rPr lang="en-US" b="1" i="1" u="sng" dirty="0">
                <a:solidFill>
                  <a:srgbClr val="3333FF"/>
                </a:solidFill>
                <a:latin typeface="Calibri" panose="020F0502020204030204" pitchFamily="34" charset="0"/>
                <a:cs typeface="Calibri" panose="020F0502020204030204" pitchFamily="34" charset="0"/>
              </a:rPr>
              <a:t>a history for North or South America</a:t>
            </a:r>
            <a:r>
              <a:rPr lang="en-US" b="1" i="1" dirty="0">
                <a:solidFill>
                  <a:srgbClr val="3333FF"/>
                </a:solidFill>
                <a:latin typeface="Calibri" panose="020F0502020204030204" pitchFamily="34" charset="0"/>
                <a:cs typeface="Calibri" panose="020F0502020204030204" pitchFamily="34" charset="0"/>
              </a:rPr>
              <a:t>.</a:t>
            </a:r>
          </a:p>
          <a:p>
            <a:pPr>
              <a:buFontTx/>
              <a:buNone/>
            </a:pPr>
            <a:endParaRPr lang="en-US" b="1" dirty="0">
              <a:solidFill>
                <a:srgbClr val="3333FF"/>
              </a:solidFill>
              <a:latin typeface="Calibri" panose="020F0502020204030204" pitchFamily="34" charset="0"/>
              <a:cs typeface="Calibri" panose="020F0502020204030204" pitchFamily="34" charset="0"/>
            </a:endParaRPr>
          </a:p>
          <a:p>
            <a:pPr>
              <a:buFontTx/>
              <a:buNone/>
            </a:pPr>
            <a:r>
              <a:rPr lang="en-US" b="1" dirty="0">
                <a:solidFill>
                  <a:srgbClr val="3333FF"/>
                </a:solidFill>
                <a:latin typeface="Calibri" panose="020F0502020204030204" pitchFamily="34" charset="0"/>
                <a:cs typeface="Calibri" panose="020F0502020204030204" pitchFamily="34" charset="0"/>
              </a:rPr>
              <a:t>    We equate the Jaredites with the people the archaeologists call the </a:t>
            </a:r>
            <a:r>
              <a:rPr lang="en-US" b="1" u="sng" dirty="0">
                <a:solidFill>
                  <a:srgbClr val="3333FF"/>
                </a:solidFill>
                <a:latin typeface="Calibri" panose="020F0502020204030204" pitchFamily="34" charset="0"/>
                <a:cs typeface="Calibri" panose="020F0502020204030204" pitchFamily="34" charset="0"/>
              </a:rPr>
              <a:t>pre-Olmec</a:t>
            </a:r>
            <a:r>
              <a:rPr lang="en-US" b="1" dirty="0">
                <a:solidFill>
                  <a:srgbClr val="3333FF"/>
                </a:solidFill>
                <a:latin typeface="Calibri" panose="020F0502020204030204" pitchFamily="34" charset="0"/>
                <a:cs typeface="Calibri" panose="020F0502020204030204" pitchFamily="34" charset="0"/>
              </a:rPr>
              <a:t> and the </a:t>
            </a:r>
            <a:r>
              <a:rPr lang="en-US" b="1" u="sng" dirty="0">
                <a:solidFill>
                  <a:srgbClr val="3333FF"/>
                </a:solidFill>
                <a:latin typeface="Calibri" panose="020F0502020204030204" pitchFamily="34" charset="0"/>
                <a:cs typeface="Calibri" panose="020F0502020204030204" pitchFamily="34" charset="0"/>
              </a:rPr>
              <a:t>Olmec</a:t>
            </a:r>
            <a:r>
              <a:rPr lang="en-US" b="1" dirty="0">
                <a:solidFill>
                  <a:srgbClr val="3333FF"/>
                </a:solidFill>
                <a:latin typeface="Calibri" panose="020F0502020204030204" pitchFamily="34" charset="0"/>
                <a:cs typeface="Calibri" panose="020F0502020204030204" pitchFamily="34" charset="0"/>
              </a:rPr>
              <a:t> found in Mesoamerica.</a:t>
            </a:r>
          </a:p>
          <a:p>
            <a:pPr algn="r">
              <a:buFontTx/>
              <a:buNone/>
            </a:pPr>
            <a:r>
              <a:rPr lang="en-US" b="1" dirty="0">
                <a:solidFill>
                  <a:srgbClr val="FF0066"/>
                </a:solidFill>
              </a:rPr>
              <a:t>		</a:t>
            </a:r>
            <a:r>
              <a:rPr lang="en-US" sz="3600" b="1" dirty="0">
                <a:solidFill>
                  <a:srgbClr val="FF0066"/>
                </a:solidFill>
              </a:rPr>
              <a:t>	</a:t>
            </a:r>
            <a:endParaRPr lang="en-US" sz="2400" b="1" dirty="0">
              <a:solidFill>
                <a:srgbClr val="66FF66"/>
              </a:solidFill>
            </a:endParaRPr>
          </a:p>
          <a:p>
            <a:pPr>
              <a:buFontTx/>
              <a:buNone/>
            </a:pPr>
            <a:endParaRPr lang="en-US" sz="3600" b="1" dirty="0">
              <a:solidFill>
                <a:srgbClr val="FF0066"/>
              </a:solidFill>
            </a:endParaRPr>
          </a:p>
          <a:p>
            <a:endParaRPr lang="en-US" b="1" dirty="0">
              <a:solidFill>
                <a:srgbClr val="FF0066"/>
              </a:solidFill>
            </a:endParaRPr>
          </a:p>
        </p:txBody>
      </p:sp>
      <p:sp>
        <p:nvSpPr>
          <p:cNvPr id="5" name="Footer Placeholder 4"/>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51BCFB-2DEF-A85C-3A4A-B84B0374400F}"/>
              </a:ext>
            </a:extLst>
          </p:cNvPr>
          <p:cNvSpPr>
            <a:spLocks noGrp="1"/>
          </p:cNvSpPr>
          <p:nvPr>
            <p:ph idx="1"/>
          </p:nvPr>
        </p:nvSpPr>
        <p:spPr>
          <a:xfrm flipH="1">
            <a:off x="11071952" y="1198084"/>
            <a:ext cx="5943601" cy="4781782"/>
          </a:xfrm>
        </p:spPr>
        <p:txBody>
          <a:bodyPr/>
          <a:lstStyle/>
          <a:p>
            <a:endParaRPr lang="en-US" dirty="0"/>
          </a:p>
        </p:txBody>
      </p:sp>
      <p:sp>
        <p:nvSpPr>
          <p:cNvPr id="4" name="Footer Placeholder 3">
            <a:extLst>
              <a:ext uri="{FF2B5EF4-FFF2-40B4-BE49-F238E27FC236}">
                <a16:creationId xmlns:a16="http://schemas.microsoft.com/office/drawing/2014/main" id="{9A5C859E-9095-A605-412F-DEA2A7984288}"/>
              </a:ext>
            </a:extLst>
          </p:cNvPr>
          <p:cNvSpPr>
            <a:spLocks noGrp="1"/>
          </p:cNvSpPr>
          <p:nvPr>
            <p:ph type="ftr" sz="quarter" idx="11"/>
          </p:nvPr>
        </p:nvSpPr>
        <p:spPr/>
        <p:txBody>
          <a:bodyPr/>
          <a:lstStyle/>
          <a:p>
            <a:r>
              <a:rPr lang="en-US" dirty="0">
                <a:solidFill>
                  <a:schemeClr val="accent2"/>
                </a:solidFill>
              </a:rPr>
              <a:t>© Lyle L. Smith 2022 </a:t>
            </a:r>
          </a:p>
        </p:txBody>
      </p:sp>
      <p:sp>
        <p:nvSpPr>
          <p:cNvPr id="6" name="TextBox 5">
            <a:extLst>
              <a:ext uri="{FF2B5EF4-FFF2-40B4-BE49-F238E27FC236}">
                <a16:creationId xmlns:a16="http://schemas.microsoft.com/office/drawing/2014/main" id="{9503D0F7-AFB7-5408-DDBC-128F62E99F66}"/>
              </a:ext>
            </a:extLst>
          </p:cNvPr>
          <p:cNvSpPr txBox="1"/>
          <p:nvPr/>
        </p:nvSpPr>
        <p:spPr>
          <a:xfrm>
            <a:off x="762000" y="533400"/>
            <a:ext cx="7848600"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3333FF"/>
                </a:solidFill>
                <a:effectLst/>
                <a:uLnTx/>
                <a:uFillTx/>
                <a:latin typeface="Calibri"/>
                <a:ea typeface="+mn-ea"/>
                <a:cs typeface="+mn-cs"/>
              </a:rPr>
              <a:t>Why do archaeologists tell us about the </a:t>
            </a:r>
            <a:r>
              <a:rPr kumimoji="0" lang="en-US" sz="3200" i="0" u="sng" strike="noStrike" kern="1200" cap="none" spc="0" normalizeH="0" baseline="0" noProof="0" dirty="0">
                <a:ln>
                  <a:noFill/>
                </a:ln>
                <a:solidFill>
                  <a:srgbClr val="3333FF"/>
                </a:solidFill>
                <a:effectLst/>
                <a:uLnTx/>
                <a:uFillTx/>
                <a:latin typeface="Calibri"/>
                <a:ea typeface="+mn-ea"/>
                <a:cs typeface="+mn-cs"/>
              </a:rPr>
              <a:t>pre-Olmec</a:t>
            </a:r>
            <a:r>
              <a:rPr kumimoji="0" lang="en-US" sz="3200" i="0" u="none" strike="noStrike" kern="1200" cap="none" spc="0" normalizeH="0" baseline="0" noProof="0" dirty="0">
                <a:ln>
                  <a:noFill/>
                </a:ln>
                <a:solidFill>
                  <a:srgbClr val="3333FF"/>
                </a:solidFill>
                <a:effectLst/>
                <a:uLnTx/>
                <a:uFillTx/>
                <a:latin typeface="Calibri"/>
                <a:ea typeface="+mn-ea"/>
                <a:cs typeface="+mn-cs"/>
              </a:rPr>
              <a:t> and the </a:t>
            </a:r>
            <a:r>
              <a:rPr kumimoji="0" lang="en-US" sz="3200" i="0" u="sng" strike="noStrike" kern="1200" cap="none" spc="0" normalizeH="0" baseline="0" noProof="0" dirty="0">
                <a:ln>
                  <a:noFill/>
                </a:ln>
                <a:solidFill>
                  <a:srgbClr val="3333FF"/>
                </a:solidFill>
                <a:effectLst/>
                <a:uLnTx/>
                <a:uFillTx/>
                <a:latin typeface="Calibri"/>
                <a:ea typeface="+mn-ea"/>
                <a:cs typeface="+mn-cs"/>
              </a:rPr>
              <a:t>Olmec</a:t>
            </a:r>
            <a:r>
              <a:rPr kumimoji="0" lang="en-US" sz="3200" i="0" u="none" strike="noStrike" kern="1200" cap="none" spc="0" normalizeH="0" baseline="0" noProof="0" dirty="0">
                <a:ln>
                  <a:noFill/>
                </a:ln>
                <a:solidFill>
                  <a:srgbClr val="3333FF"/>
                </a:solidFill>
                <a:effectLst/>
                <a:uLnTx/>
                <a:uFillTx/>
                <a:latin typeface="Calibri"/>
                <a:ea typeface="+mn-ea"/>
                <a:cs typeface="+mn-cs"/>
              </a:rPr>
              <a:t> ?  </a:t>
            </a:r>
            <a:r>
              <a:rPr lang="en-US" sz="3200" dirty="0">
                <a:solidFill>
                  <a:srgbClr val="3333FF"/>
                </a:solidFill>
                <a:latin typeface="Calibri"/>
              </a:rPr>
              <a:t>They do so because they </a:t>
            </a:r>
            <a:r>
              <a:rPr kumimoji="0" lang="en-US" sz="3200" i="0" u="none" strike="noStrike" kern="1200" cap="none" spc="0" normalizeH="0" baseline="0" noProof="0" dirty="0">
                <a:ln>
                  <a:noFill/>
                </a:ln>
                <a:solidFill>
                  <a:srgbClr val="3333FF"/>
                </a:solidFill>
                <a:effectLst/>
                <a:uLnTx/>
                <a:uFillTx/>
                <a:latin typeface="Calibri"/>
                <a:ea typeface="+mn-ea"/>
                <a:cs typeface="+mn-cs"/>
              </a:rPr>
              <a:t>only recognize the </a:t>
            </a:r>
            <a:r>
              <a:rPr kumimoji="0" lang="en-US" sz="3200" i="0" u="sng" strike="noStrike" kern="1200" cap="none" spc="0" normalizeH="0" baseline="0" noProof="0" dirty="0">
                <a:ln>
                  <a:noFill/>
                </a:ln>
                <a:solidFill>
                  <a:srgbClr val="3333FF"/>
                </a:solidFill>
                <a:effectLst/>
                <a:uLnTx/>
                <a:uFillTx/>
                <a:latin typeface="Calibri"/>
                <a:ea typeface="+mn-ea"/>
                <a:cs typeface="+mn-cs"/>
              </a:rPr>
              <a:t>Olmecs</a:t>
            </a:r>
            <a:r>
              <a:rPr kumimoji="0" lang="en-US" sz="3200" i="0" u="none" strike="noStrike" kern="1200" cap="none" spc="0" normalizeH="0" baseline="0" noProof="0" dirty="0">
                <a:ln>
                  <a:noFill/>
                </a:ln>
                <a:solidFill>
                  <a:srgbClr val="3333FF"/>
                </a:solidFill>
                <a:effectLst/>
                <a:uLnTx/>
                <a:uFillTx/>
                <a:latin typeface="Calibri"/>
                <a:ea typeface="+mn-ea"/>
                <a:cs typeface="+mn-cs"/>
              </a:rPr>
              <a:t> as beginning about 2000 B.C. </a:t>
            </a:r>
            <a:r>
              <a:rPr lang="en-US" sz="3200" dirty="0">
                <a:solidFill>
                  <a:srgbClr val="3333FF"/>
                </a:solidFill>
                <a:latin typeface="Calibri"/>
              </a:rPr>
              <a:t>They document that there were</a:t>
            </a:r>
            <a:r>
              <a:rPr kumimoji="0" lang="en-US" sz="3200" i="0" u="none" strike="noStrike" kern="1200" cap="none" spc="0" normalizeH="0" baseline="0" noProof="0" dirty="0">
                <a:ln>
                  <a:noFill/>
                </a:ln>
                <a:solidFill>
                  <a:srgbClr val="3333FF"/>
                </a:solidFill>
                <a:effectLst/>
                <a:uLnTx/>
                <a:uFillTx/>
                <a:latin typeface="Calibri"/>
                <a:ea typeface="+mn-ea"/>
                <a:cs typeface="+mn-cs"/>
              </a:rPr>
              <a:t> people in Mesoamerica earlier than </a:t>
            </a:r>
            <a:r>
              <a:rPr lang="en-US" sz="3200" dirty="0">
                <a:solidFill>
                  <a:srgbClr val="3333FF"/>
                </a:solidFill>
                <a:latin typeface="Calibri"/>
              </a:rPr>
              <a:t>2</a:t>
            </a:r>
            <a:r>
              <a:rPr kumimoji="0" lang="en-US" sz="3200" i="0" u="none" strike="noStrike" kern="1200" cap="none" spc="0" normalizeH="0" baseline="0" noProof="0" dirty="0">
                <a:ln>
                  <a:noFill/>
                </a:ln>
                <a:solidFill>
                  <a:srgbClr val="3333FF"/>
                </a:solidFill>
                <a:effectLst/>
                <a:uLnTx/>
                <a:uFillTx/>
                <a:latin typeface="Calibri"/>
                <a:ea typeface="+mn-ea"/>
                <a:cs typeface="+mn-cs"/>
              </a:rPr>
              <a:t>,000 B.C. as </a:t>
            </a:r>
            <a:r>
              <a:rPr kumimoji="0" lang="en-US" sz="3200" i="0" u="sng" strike="noStrike" kern="1200" cap="none" spc="0" normalizeH="0" baseline="0" noProof="0" dirty="0">
                <a:ln>
                  <a:noFill/>
                </a:ln>
                <a:solidFill>
                  <a:srgbClr val="3333FF"/>
                </a:solidFill>
                <a:effectLst/>
                <a:uLnTx/>
                <a:uFillTx/>
                <a:latin typeface="Calibri"/>
                <a:ea typeface="+mn-ea"/>
                <a:cs typeface="+mn-cs"/>
              </a:rPr>
              <a:t>pottery</a:t>
            </a:r>
            <a:r>
              <a:rPr kumimoji="0" lang="en-US" sz="3200" i="0" u="none" strike="noStrike" kern="1200" cap="none" spc="0" normalizeH="0" baseline="0" noProof="0" dirty="0">
                <a:ln>
                  <a:noFill/>
                </a:ln>
                <a:solidFill>
                  <a:srgbClr val="3333FF"/>
                </a:solidFill>
                <a:effectLst/>
                <a:uLnTx/>
                <a:uFillTx/>
                <a:latin typeface="Calibri"/>
                <a:ea typeface="+mn-ea"/>
                <a:cs typeface="+mn-cs"/>
              </a:rPr>
              <a:t> and </a:t>
            </a:r>
            <a:r>
              <a:rPr kumimoji="0" lang="en-US" sz="3200" i="0" u="sng" strike="noStrike" kern="1200" cap="none" spc="0" normalizeH="0" baseline="0" noProof="0" dirty="0">
                <a:ln>
                  <a:noFill/>
                </a:ln>
                <a:solidFill>
                  <a:srgbClr val="3333FF"/>
                </a:solidFill>
                <a:effectLst/>
                <a:uLnTx/>
                <a:uFillTx/>
                <a:latin typeface="Calibri"/>
                <a:ea typeface="+mn-ea"/>
                <a:cs typeface="+mn-cs"/>
              </a:rPr>
              <a:t>domesticated crops </a:t>
            </a:r>
            <a:r>
              <a:rPr kumimoji="0" lang="en-US" sz="3200" i="0" u="none" strike="noStrike" kern="1200" cap="none" spc="0" normalizeH="0" baseline="0" noProof="0" dirty="0">
                <a:ln>
                  <a:noFill/>
                </a:ln>
                <a:solidFill>
                  <a:srgbClr val="3333FF"/>
                </a:solidFill>
                <a:effectLst/>
                <a:uLnTx/>
                <a:uFillTx/>
                <a:latin typeface="Calibri"/>
                <a:ea typeface="+mn-ea"/>
                <a:cs typeface="+mn-cs"/>
              </a:rPr>
              <a:t>have been found </a:t>
            </a:r>
            <a:r>
              <a:rPr lang="en-US" sz="3200" dirty="0">
                <a:solidFill>
                  <a:srgbClr val="3333FF"/>
                </a:solidFill>
                <a:latin typeface="Calibri"/>
              </a:rPr>
              <a:t>about</a:t>
            </a:r>
            <a:r>
              <a:rPr kumimoji="0" lang="en-US" sz="3200" i="0" u="none" strike="noStrike" kern="1200" cap="none" spc="0" normalizeH="0" baseline="0" noProof="0" dirty="0">
                <a:ln>
                  <a:noFill/>
                </a:ln>
                <a:solidFill>
                  <a:srgbClr val="3333FF"/>
                </a:solidFill>
                <a:effectLst/>
                <a:uLnTx/>
                <a:uFillTx/>
                <a:latin typeface="Calibri"/>
                <a:ea typeface="+mn-ea"/>
                <a:cs typeface="+mn-cs"/>
              </a:rPr>
              <a:t> </a:t>
            </a:r>
            <a:r>
              <a:rPr kumimoji="0" lang="en-US" sz="3200" i="0" u="sng" strike="noStrike" kern="1200" cap="none" spc="0" normalizeH="0" baseline="0" noProof="0" dirty="0">
                <a:ln>
                  <a:noFill/>
                </a:ln>
                <a:solidFill>
                  <a:srgbClr val="3333FF"/>
                </a:solidFill>
                <a:effectLst/>
                <a:uLnTx/>
                <a:uFillTx/>
                <a:latin typeface="Calibri"/>
                <a:ea typeface="+mn-ea"/>
                <a:cs typeface="+mn-cs"/>
              </a:rPr>
              <a:t>3000 B.C</a:t>
            </a:r>
            <a:r>
              <a:rPr kumimoji="0" lang="en-US" sz="3200" i="0" u="none" strike="noStrike" kern="1200" cap="none" spc="0" normalizeH="0" baseline="0" noProof="0" dirty="0">
                <a:ln>
                  <a:noFill/>
                </a:ln>
                <a:solidFill>
                  <a:srgbClr val="3333FF"/>
                </a:solidFill>
                <a:effectLst/>
                <a:uLnTx/>
                <a:uFillTx/>
                <a:latin typeface="Calibri"/>
                <a:ea typeface="+mn-ea"/>
                <a:cs typeface="+mn-cs"/>
              </a:rPr>
              <a:t>. But since </a:t>
            </a:r>
            <a:r>
              <a:rPr lang="en-US" sz="3200" dirty="0">
                <a:solidFill>
                  <a:srgbClr val="3333FF"/>
                </a:solidFill>
                <a:latin typeface="Calibri"/>
              </a:rPr>
              <a:t>the </a:t>
            </a:r>
            <a:r>
              <a:rPr lang="en-US" sz="3200" u="sng" dirty="0">
                <a:solidFill>
                  <a:srgbClr val="3333FF"/>
                </a:solidFill>
                <a:latin typeface="Calibri"/>
              </a:rPr>
              <a:t>pre-Olmec</a:t>
            </a:r>
            <a:r>
              <a:rPr lang="en-US" sz="3200" dirty="0">
                <a:solidFill>
                  <a:srgbClr val="3333FF"/>
                </a:solidFill>
                <a:latin typeface="Calibri"/>
              </a:rPr>
              <a:t> lived about </a:t>
            </a:r>
            <a:r>
              <a:rPr lang="en-US" sz="3200" u="sng" dirty="0">
                <a:solidFill>
                  <a:srgbClr val="3333FF"/>
                </a:solidFill>
                <a:latin typeface="Calibri"/>
              </a:rPr>
              <a:t>5,000 to 4,000 </a:t>
            </a:r>
            <a:r>
              <a:rPr lang="en-US" sz="3200" dirty="0">
                <a:solidFill>
                  <a:srgbClr val="3333FF"/>
                </a:solidFill>
                <a:latin typeface="Calibri"/>
              </a:rPr>
              <a:t>years ago, little</a:t>
            </a:r>
            <a:r>
              <a:rPr kumimoji="0" lang="en-US" sz="3200" i="0" u="none" strike="noStrike" kern="1200" cap="none" spc="0" normalizeH="0" baseline="0" noProof="0" dirty="0">
                <a:ln>
                  <a:noFill/>
                </a:ln>
                <a:solidFill>
                  <a:srgbClr val="3333FF"/>
                </a:solidFill>
                <a:effectLst/>
                <a:uLnTx/>
                <a:uFillTx/>
                <a:latin typeface="Calibri"/>
                <a:ea typeface="+mn-ea"/>
                <a:cs typeface="+mn-cs"/>
              </a:rPr>
              <a:t> archaeological evidence has been found, but enough evidence, I feel, to equate them as the early Jaredites. </a:t>
            </a:r>
          </a:p>
        </p:txBody>
      </p:sp>
    </p:spTree>
    <p:extLst>
      <p:ext uri="{BB962C8B-B14F-4D97-AF65-F5344CB8AC3E}">
        <p14:creationId xmlns:p14="http://schemas.microsoft.com/office/powerpoint/2010/main" val="844641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p:cNvPicPr>
            <a:picLocks noChangeAspect="1" noChangeArrowheads="1"/>
          </p:cNvPicPr>
          <p:nvPr/>
        </p:nvPicPr>
        <p:blipFill>
          <a:blip r:embed="rId2" cstate="print"/>
          <a:srcRect/>
          <a:stretch>
            <a:fillRect/>
          </a:stretch>
        </p:blipFill>
        <p:spPr bwMode="auto">
          <a:xfrm>
            <a:off x="1981200" y="0"/>
            <a:ext cx="5105400" cy="6858000"/>
          </a:xfrm>
          <a:prstGeom prst="rect">
            <a:avLst/>
          </a:prstGeom>
          <a:noFill/>
          <a:ln w="9525">
            <a:noFill/>
            <a:miter lim="800000"/>
            <a:headEnd/>
            <a:tailEnd/>
          </a:ln>
          <a:effectLst/>
        </p:spPr>
      </p:pic>
      <mc:AlternateContent xmlns:mc="http://schemas.openxmlformats.org/markup-compatibility/2006" xmlns:p14="http://schemas.microsoft.com/office/powerpoint/2010/main">
        <mc:Choice Requires="p14">
          <p:contentPart p14:bwMode="auto" r:id="rId3">
            <p14:nvContentPartPr>
              <p14:cNvPr id="137221" name="Ink 5"/>
              <p14:cNvContentPartPr>
                <a14:cpLocks xmlns:a14="http://schemas.microsoft.com/office/drawing/2010/main" noRot="1" noChangeAspect="1" noEditPoints="1" noChangeArrowheads="1" noChangeShapeType="1"/>
              </p14:cNvContentPartPr>
              <p14:nvPr/>
            </p14:nvContentPartPr>
            <p14:xfrm>
              <a:off x="3140075" y="2328863"/>
              <a:ext cx="1190625" cy="534987"/>
            </p14:xfrm>
          </p:contentPart>
        </mc:Choice>
        <mc:Fallback xmlns="">
          <p:pic>
            <p:nvPicPr>
              <p:cNvPr id="137221" name="Ink 5"/>
              <p:cNvPicPr>
                <a:picLocks noRot="1" noChangeAspect="1" noEditPoints="1" noChangeArrowheads="1" noChangeShapeType="1"/>
              </p:cNvPicPr>
              <p:nvPr/>
            </p:nvPicPr>
            <p:blipFill>
              <a:blip r:embed="rId4"/>
              <a:stretch>
                <a:fillRect/>
              </a:stretch>
            </p:blipFill>
            <p:spPr>
              <a:xfrm>
                <a:off x="3101912" y="2290701"/>
                <a:ext cx="1266952" cy="61131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7222" name="Ink 6"/>
              <p14:cNvContentPartPr>
                <a14:cpLocks xmlns:a14="http://schemas.microsoft.com/office/drawing/2010/main" noRot="1" noChangeAspect="1" noEditPoints="1" noChangeArrowheads="1" noChangeShapeType="1"/>
              </p14:cNvContentPartPr>
              <p14:nvPr/>
            </p14:nvContentPartPr>
            <p14:xfrm>
              <a:off x="11049000" y="51060350"/>
              <a:ext cx="0" cy="0"/>
            </p14:xfrm>
          </p:contentPart>
        </mc:Choice>
        <mc:Fallback xmlns="">
          <p:pic>
            <p:nvPicPr>
              <p:cNvPr id="137222" name="Ink 6"/>
              <p:cNvPicPr>
                <a:picLocks noRot="1" noChangeAspect="1" noEditPoints="1" noChangeArrowheads="1" noChangeShapeType="1"/>
              </p:cNvPicPr>
              <p:nvPr/>
            </p:nvPicPr>
            <p:blipFill>
              <a:blip r:embed="rId6"/>
              <a:stretch>
                <a:fillRect/>
              </a:stretch>
            </p:blipFill>
            <p:spPr>
              <a:xfrm>
                <a:off x="11049000" y="51060350"/>
                <a:ext cx="0" cy="0"/>
              </a:xfrm>
              <a:prstGeom prst="rect">
                <a:avLst/>
              </a:prstGeom>
            </p:spPr>
          </p:pic>
        </mc:Fallback>
      </mc:AlternateContent>
      <p:sp>
        <p:nvSpPr>
          <p:cNvPr id="7" name="TextBox 6">
            <a:extLst>
              <a:ext uri="{FF2B5EF4-FFF2-40B4-BE49-F238E27FC236}">
                <a16:creationId xmlns:a16="http://schemas.microsoft.com/office/drawing/2014/main" id="{C15423F5-C1CF-C3DE-9453-A1B2736C39AA}"/>
              </a:ext>
            </a:extLst>
          </p:cNvPr>
          <p:cNvSpPr txBox="1"/>
          <p:nvPr/>
        </p:nvSpPr>
        <p:spPr>
          <a:xfrm>
            <a:off x="2788388" y="24889438"/>
            <a:ext cx="5576776"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Why the Olmec and their predecessors?  The Olmec culture is only recognized by archaeologists as beginning about 2000 years before Christ. People were in Mesoamerica earlier than that as pottery and domesticated crops have been found as early as 3000B.C. But since it is so far back in time there is  not much archaeological evidence from this earlier time. Using the current archaeology findings it is probable that the civilization that develops after the “great drought” in Book Mormon history, is the civilization that archaeologists recognize as the Olmec.   </a:t>
            </a:r>
          </a:p>
        </p:txBody>
      </p:sp>
      <p:sp>
        <p:nvSpPr>
          <p:cNvPr id="2" name="Footer Placeholder 1">
            <a:extLst>
              <a:ext uri="{FF2B5EF4-FFF2-40B4-BE49-F238E27FC236}">
                <a16:creationId xmlns:a16="http://schemas.microsoft.com/office/drawing/2014/main" id="{A1783828-5A5B-3F7D-4D50-26DC3495CDA4}"/>
              </a:ext>
            </a:extLst>
          </p:cNvPr>
          <p:cNvSpPr>
            <a:spLocks noGrp="1"/>
          </p:cNvSpPr>
          <p:nvPr>
            <p:ph type="ftr" sz="quarter" idx="11"/>
          </p:nvPr>
        </p:nvSpPr>
        <p:spPr/>
        <p:txBody>
          <a:bodyPr/>
          <a:lstStyle/>
          <a:p>
            <a:r>
              <a:rPr lang="en-US" dirty="0"/>
              <a:t>© Lyle L. Smith 2022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FA25B-AE08-4A98-B05D-615B70A66C45}"/>
              </a:ext>
            </a:extLst>
          </p:cNvPr>
          <p:cNvSpPr>
            <a:spLocks noGrp="1"/>
          </p:cNvSpPr>
          <p:nvPr>
            <p:ph type="title"/>
          </p:nvPr>
        </p:nvSpPr>
        <p:spPr>
          <a:xfrm>
            <a:off x="457200" y="274638"/>
            <a:ext cx="8229600" cy="457199"/>
          </a:xfrm>
        </p:spPr>
        <p:txBody>
          <a:bodyPr/>
          <a:lstStyle/>
          <a:p>
            <a:endParaRPr lang="en-US" dirty="0"/>
          </a:p>
        </p:txBody>
      </p:sp>
      <p:sp>
        <p:nvSpPr>
          <p:cNvPr id="3" name="Content Placeholder 2">
            <a:extLst>
              <a:ext uri="{FF2B5EF4-FFF2-40B4-BE49-F238E27FC236}">
                <a16:creationId xmlns:a16="http://schemas.microsoft.com/office/drawing/2014/main" id="{EABF2B55-45A8-7FBC-559A-089676CA1D85}"/>
              </a:ext>
            </a:extLst>
          </p:cNvPr>
          <p:cNvSpPr>
            <a:spLocks noGrp="1"/>
          </p:cNvSpPr>
          <p:nvPr>
            <p:ph idx="1"/>
          </p:nvPr>
        </p:nvSpPr>
        <p:spPr>
          <a:xfrm>
            <a:off x="990600" y="1219201"/>
            <a:ext cx="7010400" cy="4191000"/>
          </a:xfrm>
        </p:spPr>
        <p:txBody>
          <a:bodyPr/>
          <a:lstStyle/>
          <a:p>
            <a:pPr marL="0" indent="0">
              <a:buNone/>
            </a:pPr>
            <a:r>
              <a:rPr lang="en-US" b="1" dirty="0">
                <a:solidFill>
                  <a:srgbClr val="3333FF"/>
                </a:solidFill>
                <a:latin typeface="Calibri" panose="020F0502020204030204" pitchFamily="34" charset="0"/>
                <a:cs typeface="Calibri" panose="020F0502020204030204" pitchFamily="34" charset="0"/>
              </a:rPr>
              <a:t>“At the time the Lord confounded the language of the people, and swear in his wrath that </a:t>
            </a:r>
            <a:r>
              <a:rPr lang="en-US" b="1" u="sng" dirty="0">
                <a:solidFill>
                  <a:srgbClr val="3333FF"/>
                </a:solidFill>
                <a:latin typeface="Calibri" panose="020F0502020204030204" pitchFamily="34" charset="0"/>
                <a:cs typeface="Calibri" panose="020F0502020204030204" pitchFamily="34" charset="0"/>
              </a:rPr>
              <a:t>they should be scattered upon all the face of the earth</a:t>
            </a:r>
            <a:r>
              <a:rPr lang="en-US" b="1" dirty="0">
                <a:solidFill>
                  <a:srgbClr val="3333FF"/>
                </a:solidFill>
                <a:latin typeface="Calibri" panose="020F0502020204030204" pitchFamily="34" charset="0"/>
                <a:cs typeface="Calibri" panose="020F0502020204030204" pitchFamily="34" charset="0"/>
              </a:rPr>
              <a:t>; and according to the word of the Lord </a:t>
            </a:r>
            <a:r>
              <a:rPr lang="en-US" b="1" u="sng" dirty="0">
                <a:solidFill>
                  <a:srgbClr val="3333FF"/>
                </a:solidFill>
                <a:latin typeface="Calibri" panose="020F0502020204030204" pitchFamily="34" charset="0"/>
                <a:cs typeface="Calibri" panose="020F0502020204030204" pitchFamily="34" charset="0"/>
              </a:rPr>
              <a:t>the people were scattered.</a:t>
            </a:r>
            <a:r>
              <a:rPr lang="en-US" b="1" dirty="0">
                <a:solidFill>
                  <a:srgbClr val="3333FF"/>
                </a:solidFill>
                <a:latin typeface="Calibri" panose="020F0502020204030204" pitchFamily="34" charset="0"/>
                <a:cs typeface="Calibri" panose="020F0502020204030204" pitchFamily="34" charset="0"/>
              </a:rPr>
              <a:t>” </a:t>
            </a: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Ether 1:7</a:t>
            </a:r>
          </a:p>
        </p:txBody>
      </p:sp>
      <p:sp>
        <p:nvSpPr>
          <p:cNvPr id="4" name="Footer Placeholder 3">
            <a:extLst>
              <a:ext uri="{FF2B5EF4-FFF2-40B4-BE49-F238E27FC236}">
                <a16:creationId xmlns:a16="http://schemas.microsoft.com/office/drawing/2014/main" id="{2A8E6EC5-533B-F097-A6F1-95C4C63622C9}"/>
              </a:ext>
            </a:extLst>
          </p:cNvPr>
          <p:cNvSpPr>
            <a:spLocks noGrp="1"/>
          </p:cNvSpPr>
          <p:nvPr>
            <p:ph type="ftr" sz="quarter" idx="11"/>
          </p:nvPr>
        </p:nvSpPr>
        <p:spPr>
          <a:xfrm>
            <a:off x="3124200" y="5897565"/>
            <a:ext cx="2895600" cy="427035"/>
          </a:xfrm>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2306794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3"/>
          <p:cNvSpPr>
            <a:spLocks noGrp="1" noChangeArrowheads="1"/>
          </p:cNvSpPr>
          <p:nvPr>
            <p:ph type="body" idx="1"/>
          </p:nvPr>
        </p:nvSpPr>
        <p:spPr>
          <a:xfrm>
            <a:off x="838200" y="685800"/>
            <a:ext cx="7315200" cy="5440363"/>
          </a:xfrm>
        </p:spPr>
        <p:txBody>
          <a:bodyPr/>
          <a:lstStyle/>
          <a:p>
            <a:pPr>
              <a:lnSpc>
                <a:spcPct val="90000"/>
              </a:lnSpc>
              <a:buFontTx/>
              <a:buNone/>
            </a:pPr>
            <a:r>
              <a:rPr lang="en-US" dirty="0">
                <a:solidFill>
                  <a:srgbClr val="FF7C80"/>
                </a:solidFill>
              </a:rPr>
              <a:t>   </a:t>
            </a:r>
            <a:r>
              <a:rPr lang="en-US" b="1" dirty="0">
                <a:solidFill>
                  <a:srgbClr val="3333FF"/>
                </a:solidFill>
                <a:latin typeface="Calibri" panose="020F0502020204030204" pitchFamily="34" charset="0"/>
                <a:cs typeface="Calibri" panose="020F0502020204030204" pitchFamily="34" charset="0"/>
              </a:rPr>
              <a:t>It should be noted that at the time of Columbus, some 5,000 years after the Jaredite arrival, </a:t>
            </a:r>
            <a:r>
              <a:rPr lang="en-US" b="1" u="sng" dirty="0">
                <a:solidFill>
                  <a:srgbClr val="3333FF"/>
                </a:solidFill>
                <a:latin typeface="Calibri" panose="020F0502020204030204" pitchFamily="34" charset="0"/>
                <a:cs typeface="Calibri" panose="020F0502020204030204" pitchFamily="34" charset="0"/>
              </a:rPr>
              <a:t>diverse groups of Native Americans lived in the Americas</a:t>
            </a:r>
            <a:r>
              <a:rPr lang="en-US" b="1" dirty="0">
                <a:solidFill>
                  <a:srgbClr val="3333FF"/>
                </a:solidFill>
                <a:latin typeface="Calibri" panose="020F0502020204030204" pitchFamily="34" charset="0"/>
                <a:cs typeface="Calibri" panose="020F0502020204030204" pitchFamily="34" charset="0"/>
              </a:rPr>
              <a:t>.  </a:t>
            </a:r>
          </a:p>
          <a:p>
            <a:pPr>
              <a:lnSpc>
                <a:spcPct val="90000"/>
              </a:lnSpc>
              <a:buFontTx/>
              <a:buNone/>
            </a:pPr>
            <a:r>
              <a:rPr lang="en-US" b="1" dirty="0">
                <a:solidFill>
                  <a:srgbClr val="3333FF"/>
                </a:solidFill>
                <a:latin typeface="Calibri" panose="020F0502020204030204" pitchFamily="34" charset="0"/>
                <a:cs typeface="Calibri" panose="020F0502020204030204" pitchFamily="34" charset="0"/>
              </a:rPr>
              <a:t>	Probably most of them from </a:t>
            </a:r>
            <a:r>
              <a:rPr lang="en-US" b="1" u="sng" dirty="0">
                <a:solidFill>
                  <a:srgbClr val="3333FF"/>
                </a:solidFill>
                <a:latin typeface="Calibri" panose="020F0502020204030204" pitchFamily="34" charset="0"/>
                <a:cs typeface="Calibri" panose="020F0502020204030204" pitchFamily="34" charset="0"/>
              </a:rPr>
              <a:t>Jaredite heritage</a:t>
            </a:r>
            <a:r>
              <a:rPr lang="en-US" b="1" dirty="0">
                <a:solidFill>
                  <a:srgbClr val="3333FF"/>
                </a:solidFill>
                <a:latin typeface="Calibri" panose="020F0502020204030204" pitchFamily="34" charset="0"/>
                <a:cs typeface="Calibri" panose="020F0502020204030204" pitchFamily="34" charset="0"/>
              </a:rPr>
              <a:t> because the Jaredites were here at least 3,000 years. </a:t>
            </a:r>
            <a:r>
              <a:rPr lang="en-US" b="1" u="sng" dirty="0">
                <a:solidFill>
                  <a:srgbClr val="3333FF"/>
                </a:solidFill>
                <a:latin typeface="Calibri" panose="020F0502020204030204" pitchFamily="34" charset="0"/>
                <a:cs typeface="Calibri" panose="020F0502020204030204" pitchFamily="34" charset="0"/>
              </a:rPr>
              <a:t>The Book of Mormon is not a history of those that left Mesoamerica</a:t>
            </a:r>
            <a:r>
              <a:rPr lang="en-US" b="1" dirty="0">
                <a:solidFill>
                  <a:srgbClr val="3333FF"/>
                </a:solidFill>
                <a:latin typeface="Calibri" panose="020F0502020204030204" pitchFamily="34" charset="0"/>
                <a:cs typeface="Calibri" panose="020F0502020204030204" pitchFamily="34" charset="0"/>
              </a:rPr>
              <a:t>.</a:t>
            </a:r>
          </a:p>
          <a:p>
            <a:pPr>
              <a:lnSpc>
                <a:spcPct val="90000"/>
              </a:lnSpc>
              <a:buFontTx/>
              <a:buNone/>
            </a:pPr>
            <a:r>
              <a:rPr lang="en-US" b="1" dirty="0">
                <a:solidFill>
                  <a:schemeClr val="accent2"/>
                </a:solidFill>
                <a:latin typeface="Calibri" panose="020F0502020204030204" pitchFamily="34" charset="0"/>
                <a:cs typeface="Calibri" panose="020F0502020204030204" pitchFamily="34" charset="0"/>
              </a:rPr>
              <a:t>  	</a:t>
            </a:r>
          </a:p>
          <a:p>
            <a:pPr>
              <a:lnSpc>
                <a:spcPct val="90000"/>
              </a:lnSpc>
              <a:buFontTx/>
              <a:buNone/>
            </a:pPr>
            <a:r>
              <a:rPr lang="en-US" b="1" dirty="0">
                <a:solidFill>
                  <a:schemeClr val="accent2"/>
                </a:solidFill>
                <a:latin typeface="Calibri" panose="020F0502020204030204" pitchFamily="34" charset="0"/>
                <a:cs typeface="Calibri" panose="020F0502020204030204" pitchFamily="34" charset="0"/>
              </a:rPr>
              <a:t>	</a:t>
            </a:r>
          </a:p>
          <a:p>
            <a:pPr algn="ctr">
              <a:lnSpc>
                <a:spcPct val="90000"/>
              </a:lnSpc>
              <a:buFontTx/>
              <a:buNone/>
            </a:pPr>
            <a:r>
              <a:rPr lang="en-US" sz="3600" b="1" dirty="0">
                <a:solidFill>
                  <a:schemeClr val="accent2"/>
                </a:solidFill>
              </a:rPr>
              <a:t>					</a:t>
            </a:r>
            <a:endParaRPr lang="en-US" sz="2000" b="1" dirty="0">
              <a:solidFill>
                <a:schemeClr val="accent2"/>
              </a:solidFill>
              <a:latin typeface="Calibri" panose="020F0502020204030204" pitchFamily="34" charset="0"/>
              <a:cs typeface="Calibri" panose="020F0502020204030204" pitchFamily="34" charset="0"/>
            </a:endParaRPr>
          </a:p>
          <a:p>
            <a:pPr>
              <a:lnSpc>
                <a:spcPct val="90000"/>
              </a:lnSpc>
            </a:pP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457200" y="274638"/>
            <a:ext cx="8229600" cy="106362"/>
          </a:xfrm>
        </p:spPr>
        <p:txBody>
          <a:bodyPr/>
          <a:lstStyle/>
          <a:p>
            <a:endParaRPr lang="en-US" sz="4000" dirty="0"/>
          </a:p>
        </p:txBody>
      </p:sp>
      <p:sp>
        <p:nvSpPr>
          <p:cNvPr id="293891" name="Rectangle 3"/>
          <p:cNvSpPr>
            <a:spLocks noGrp="1" noChangeArrowheads="1"/>
          </p:cNvSpPr>
          <p:nvPr>
            <p:ph type="body" idx="1"/>
          </p:nvPr>
        </p:nvSpPr>
        <p:spPr>
          <a:xfrm>
            <a:off x="914400" y="533400"/>
            <a:ext cx="7162800" cy="5592763"/>
          </a:xfrm>
        </p:spPr>
        <p:txBody>
          <a:bodyPr/>
          <a:lstStyle/>
          <a:p>
            <a:pPr>
              <a:lnSpc>
                <a:spcPct val="90000"/>
              </a:lnSpc>
              <a:buFontTx/>
              <a:buNone/>
            </a:pPr>
            <a:r>
              <a:rPr lang="en-US" sz="2400" dirty="0">
                <a:solidFill>
                  <a:srgbClr val="66FF66"/>
                </a:solidFill>
              </a:rPr>
              <a:t>   </a:t>
            </a:r>
            <a:r>
              <a:rPr lang="en-US" b="1" dirty="0">
                <a:solidFill>
                  <a:schemeClr val="accent2"/>
                </a:solidFill>
              </a:rPr>
              <a:t>	</a:t>
            </a:r>
          </a:p>
          <a:p>
            <a:pPr>
              <a:lnSpc>
                <a:spcPct val="90000"/>
              </a:lnSpc>
              <a:buFontTx/>
              <a:buNone/>
            </a:pPr>
            <a:r>
              <a:rPr lang="en-US" b="1" dirty="0">
                <a:solidFill>
                  <a:schemeClr val="accent2"/>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As the people were scattered upon all the face of the earth, it is quite</a:t>
            </a:r>
            <a:r>
              <a:rPr lang="en-US" b="1" u="sng" dirty="0">
                <a:solidFill>
                  <a:srgbClr val="3333FF"/>
                </a:solidFill>
                <a:latin typeface="Calibri" panose="020F0502020204030204" pitchFamily="34" charset="0"/>
                <a:cs typeface="Calibri" panose="020F0502020204030204" pitchFamily="34" charset="0"/>
              </a:rPr>
              <a:t> probable </a:t>
            </a:r>
            <a:r>
              <a:rPr lang="en-US" b="1" dirty="0">
                <a:solidFill>
                  <a:srgbClr val="3333FF"/>
                </a:solidFill>
                <a:latin typeface="Calibri" panose="020F0502020204030204" pitchFamily="34" charset="0"/>
                <a:cs typeface="Calibri" panose="020F0502020204030204" pitchFamily="34" charset="0"/>
              </a:rPr>
              <a:t>that the Lord could have led other groups to the promised land who are not a part of Book of Mormon history. </a:t>
            </a:r>
          </a:p>
          <a:p>
            <a:pPr>
              <a:lnSpc>
                <a:spcPct val="90000"/>
              </a:lnSpc>
              <a:buFontTx/>
              <a:buNone/>
            </a:pPr>
            <a:r>
              <a:rPr lang="en-US" b="1" dirty="0">
                <a:solidFill>
                  <a:srgbClr val="3333FF"/>
                </a:solidFill>
                <a:latin typeface="Calibri" panose="020F0502020204030204" pitchFamily="34" charset="0"/>
                <a:cs typeface="Calibri" panose="020F0502020204030204" pitchFamily="34" charset="0"/>
              </a:rPr>
              <a:t>	A good example could be the ancient cultures in Peru. Many of the Native Americans today may well be descendants of these other </a:t>
            </a:r>
            <a:r>
              <a:rPr lang="en-US" b="1" u="sng" dirty="0">
                <a:solidFill>
                  <a:srgbClr val="3333FF"/>
                </a:solidFill>
                <a:latin typeface="Calibri" panose="020F0502020204030204" pitchFamily="34" charset="0"/>
                <a:cs typeface="Calibri" panose="020F0502020204030204" pitchFamily="34" charset="0"/>
              </a:rPr>
              <a:t>probable</a:t>
            </a:r>
            <a:r>
              <a:rPr lang="en-US" b="1" dirty="0">
                <a:solidFill>
                  <a:srgbClr val="3333FF"/>
                </a:solidFill>
                <a:latin typeface="Calibri" panose="020F0502020204030204" pitchFamily="34" charset="0"/>
                <a:cs typeface="Calibri" panose="020F0502020204030204" pitchFamily="34" charset="0"/>
              </a:rPr>
              <a:t> migrations.</a:t>
            </a:r>
          </a:p>
          <a:p>
            <a:pPr algn="r">
              <a:lnSpc>
                <a:spcPct val="90000"/>
              </a:lnSpc>
              <a:buFontTx/>
              <a:buNone/>
            </a:pPr>
            <a:endParaRPr lang="en-US" sz="2400" b="1" dirty="0">
              <a:solidFill>
                <a:schemeClr val="accent2"/>
              </a:solidFill>
            </a:endParaRPr>
          </a:p>
          <a:p>
            <a:pPr>
              <a:lnSpc>
                <a:spcPct val="90000"/>
              </a:lnSpc>
            </a:pPr>
            <a:endParaRPr lang="en-US" sz="2400" b="1" dirty="0">
              <a:solidFill>
                <a:srgbClr val="66FF66"/>
              </a:solidFill>
            </a:endParaRPr>
          </a:p>
        </p:txBody>
      </p:sp>
      <p:sp>
        <p:nvSpPr>
          <p:cNvPr id="6" name="Footer Placeholder 5"/>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3"/>
          <p:cNvSpPr>
            <a:spLocks noGrp="1" noChangeArrowheads="1"/>
          </p:cNvSpPr>
          <p:nvPr>
            <p:ph type="body" idx="1"/>
          </p:nvPr>
        </p:nvSpPr>
        <p:spPr>
          <a:xfrm>
            <a:off x="762000" y="594518"/>
            <a:ext cx="7848600" cy="5668963"/>
          </a:xfrm>
        </p:spPr>
        <p:txBody>
          <a:bodyPr/>
          <a:lstStyle/>
          <a:p>
            <a:pPr>
              <a:buFontTx/>
              <a:buNone/>
            </a:pPr>
            <a:r>
              <a:rPr lang="en-US" sz="3600" dirty="0">
                <a:solidFill>
                  <a:srgbClr val="FF7C80"/>
                </a:solidFill>
              </a:rPr>
              <a:t>  </a:t>
            </a:r>
            <a:r>
              <a:rPr lang="en-US" sz="3600" b="1" dirty="0">
                <a:solidFill>
                  <a:schemeClr val="accent2"/>
                </a:solidFill>
              </a:rPr>
              <a:t>	</a:t>
            </a:r>
            <a:r>
              <a:rPr lang="en-US" b="1" dirty="0">
                <a:solidFill>
                  <a:srgbClr val="3333FF"/>
                </a:solidFill>
                <a:latin typeface="Calibri" panose="020F0502020204030204" pitchFamily="34" charset="0"/>
                <a:cs typeface="Calibri" panose="020F0502020204030204" pitchFamily="34" charset="0"/>
              </a:rPr>
              <a:t>The Jaredite civilization in the Promised Land covers at least 3000 years.  It, therefore, also seems reasonable that during that span of time some of the people spread out to North and South America.</a:t>
            </a:r>
          </a:p>
          <a:p>
            <a:pPr>
              <a:buFontTx/>
              <a:buNone/>
            </a:pPr>
            <a:r>
              <a:rPr lang="en-US" b="1" dirty="0">
                <a:solidFill>
                  <a:srgbClr val="3333FF"/>
                </a:solidFill>
                <a:latin typeface="Calibri" panose="020F0502020204030204" pitchFamily="34" charset="0"/>
                <a:cs typeface="Calibri" panose="020F0502020204030204" pitchFamily="34" charset="0"/>
              </a:rPr>
              <a:t>	</a:t>
            </a:r>
            <a:r>
              <a:rPr lang="en-US" b="1" u="sng" dirty="0">
                <a:solidFill>
                  <a:srgbClr val="3333FF"/>
                </a:solidFill>
                <a:latin typeface="Calibri" panose="020F0502020204030204" pitchFamily="34" charset="0"/>
                <a:cs typeface="Calibri" panose="020F0502020204030204" pitchFamily="34" charset="0"/>
              </a:rPr>
              <a:t>If they left Mesoamerica their history was then lost</a:t>
            </a:r>
            <a:r>
              <a:rPr lang="en-US" b="1" dirty="0">
                <a:solidFill>
                  <a:srgbClr val="3333FF"/>
                </a:solidFill>
                <a:latin typeface="Calibri" panose="020F0502020204030204" pitchFamily="34" charset="0"/>
                <a:cs typeface="Calibri" panose="020F0502020204030204" pitchFamily="34" charset="0"/>
              </a:rPr>
              <a:t>, not being a part of the book of Ether, in The Book of Mormon. </a:t>
            </a:r>
          </a:p>
          <a:p>
            <a:pPr algn="r">
              <a:buFontTx/>
              <a:buNone/>
            </a:pPr>
            <a:r>
              <a:rPr lang="en-US" sz="3600" dirty="0">
                <a:solidFill>
                  <a:srgbClr val="66FF66"/>
                </a:solidFill>
              </a:rPr>
              <a:t> </a:t>
            </a:r>
          </a:p>
          <a:p>
            <a:endParaRPr lang="en-US" dirty="0">
              <a:solidFill>
                <a:srgbClr val="66FF66"/>
              </a:solidFill>
            </a:endParaRPr>
          </a:p>
        </p:txBody>
      </p:sp>
      <p:sp>
        <p:nvSpPr>
          <p:cNvPr id="3" name="Footer Placeholder 2"/>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5"/>
          <p:cNvSpPr>
            <a:spLocks noGrp="1"/>
          </p:cNvSpPr>
          <p:nvPr>
            <p:ph type="ftr" sz="quarter" idx="11"/>
          </p:nvPr>
        </p:nvSpPr>
        <p:spPr>
          <a:noFill/>
        </p:spPr>
        <p:txBody>
          <a:bodyPr/>
          <a:lstStyle/>
          <a:p>
            <a:r>
              <a:rPr lang="en-US" dirty="0"/>
              <a:t>© Lyle L. Smith 2022 </a:t>
            </a:r>
          </a:p>
        </p:txBody>
      </p:sp>
      <p:pic>
        <p:nvPicPr>
          <p:cNvPr id="3076" name="Picture 5"/>
          <p:cNvPicPr>
            <a:picLocks noGrp="1" noChangeAspect="1" noChangeArrowheads="1"/>
          </p:cNvPicPr>
          <p:nvPr>
            <p:ph sz="half" idx="1"/>
          </p:nvPr>
        </p:nvPicPr>
        <p:blipFill>
          <a:blip r:embed="rId3" cstate="print"/>
          <a:srcRect/>
          <a:stretch>
            <a:fillRect/>
          </a:stretch>
        </p:blipFill>
        <p:spPr>
          <a:xfrm>
            <a:off x="2057400" y="152400"/>
            <a:ext cx="4648200" cy="6477000"/>
          </a:xfrm>
        </p:spPr>
      </p:pic>
      <p:sp>
        <p:nvSpPr>
          <p:cNvPr id="3077" name="Rectangle 6"/>
          <p:cNvSpPr>
            <a:spLocks noGrp="1" noChangeArrowheads="1"/>
          </p:cNvSpPr>
          <p:nvPr>
            <p:ph type="body" sz="half" idx="2"/>
          </p:nvPr>
        </p:nvSpPr>
        <p:spPr>
          <a:xfrm>
            <a:off x="1752600" y="5105400"/>
            <a:ext cx="5334000" cy="1447800"/>
          </a:xfrm>
        </p:spPr>
        <p:txBody>
          <a:bodyPr/>
          <a:lstStyle/>
          <a:p>
            <a:pPr marL="0" indent="0" algn="ctr" eaLnBrk="1" hangingPunct="1">
              <a:buNone/>
            </a:pPr>
            <a:r>
              <a:rPr lang="en-US" sz="2000" b="1" dirty="0">
                <a:solidFill>
                  <a:srgbClr val="000066"/>
                </a:solidFill>
                <a:latin typeface="Tahoma" pitchFamily="34" charset="0"/>
              </a:rPr>
              <a:t>I saw another angel flying </a:t>
            </a:r>
          </a:p>
          <a:p>
            <a:pPr marL="0" indent="0" algn="ctr" eaLnBrk="1" hangingPunct="1">
              <a:buNone/>
            </a:pPr>
            <a:r>
              <a:rPr lang="en-US" sz="2000" b="1" dirty="0">
                <a:solidFill>
                  <a:srgbClr val="000066"/>
                </a:solidFill>
                <a:latin typeface="Tahoma" pitchFamily="34" charset="0"/>
              </a:rPr>
              <a:t>in the midst of heaven having the everlasting gospel to preach</a:t>
            </a:r>
          </a:p>
          <a:p>
            <a:pPr marL="0" indent="0" algn="ctr" eaLnBrk="1" hangingPunct="1">
              <a:buNone/>
            </a:pPr>
            <a:r>
              <a:rPr lang="en-US" sz="2000" b="1" dirty="0">
                <a:solidFill>
                  <a:srgbClr val="000066"/>
                </a:solidFill>
                <a:latin typeface="Tahoma" pitchFamily="34" charset="0"/>
              </a:rPr>
              <a:t>unto them that dwell on the earth</a:t>
            </a:r>
          </a:p>
        </p:txBody>
      </p:sp>
      <p:sp>
        <p:nvSpPr>
          <p:cNvPr id="3078" name="Rectangle 8"/>
          <p:cNvSpPr>
            <a:spLocks noChangeArrowheads="1"/>
          </p:cNvSpPr>
          <p:nvPr/>
        </p:nvSpPr>
        <p:spPr bwMode="auto">
          <a:xfrm>
            <a:off x="1600200" y="3505200"/>
            <a:ext cx="5486400" cy="792163"/>
          </a:xfrm>
          <a:prstGeom prst="rect">
            <a:avLst/>
          </a:prstGeom>
          <a:noFill/>
          <a:ln w="9525">
            <a:noFill/>
            <a:miter lim="800000"/>
            <a:headEnd/>
            <a:tailEnd/>
          </a:ln>
        </p:spPr>
        <p:txBody>
          <a:bodyPr/>
          <a:lstStyle/>
          <a:p>
            <a:pPr algn="ctr">
              <a:lnSpc>
                <a:spcPct val="90000"/>
              </a:lnSpc>
              <a:spcBef>
                <a:spcPct val="20000"/>
              </a:spcBef>
            </a:pPr>
            <a:endParaRPr lang="en-US" sz="2000" b="1" dirty="0">
              <a:solidFill>
                <a:schemeClr val="accen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D975-AD8A-7149-6E86-E7E4F6835CE7}"/>
              </a:ext>
            </a:extLst>
          </p:cNvPr>
          <p:cNvSpPr>
            <a:spLocks noGrp="1"/>
          </p:cNvSpPr>
          <p:nvPr>
            <p:ph type="title"/>
          </p:nvPr>
        </p:nvSpPr>
        <p:spPr>
          <a:xfrm>
            <a:off x="457200" y="274638"/>
            <a:ext cx="8229600" cy="258762"/>
          </a:xfrm>
        </p:spPr>
        <p:txBody>
          <a:bodyPr/>
          <a:lstStyle/>
          <a:p>
            <a:endParaRPr lang="en-US" dirty="0"/>
          </a:p>
        </p:txBody>
      </p:sp>
      <p:sp>
        <p:nvSpPr>
          <p:cNvPr id="3" name="Content Placeholder 2">
            <a:extLst>
              <a:ext uri="{FF2B5EF4-FFF2-40B4-BE49-F238E27FC236}">
                <a16:creationId xmlns:a16="http://schemas.microsoft.com/office/drawing/2014/main" id="{92CB44BD-D704-0A6A-6971-35B037C9CF26}"/>
              </a:ext>
            </a:extLst>
          </p:cNvPr>
          <p:cNvSpPr>
            <a:spLocks noGrp="1"/>
          </p:cNvSpPr>
          <p:nvPr>
            <p:ph idx="1"/>
          </p:nvPr>
        </p:nvSpPr>
        <p:spPr>
          <a:xfrm>
            <a:off x="762000" y="533400"/>
            <a:ext cx="7696200" cy="5592763"/>
          </a:xfrm>
        </p:spPr>
        <p:txBody>
          <a:bodyPr/>
          <a:lstStyle/>
          <a:p>
            <a:pPr marL="0" indent="0">
              <a:buNone/>
            </a:pPr>
            <a:r>
              <a:rPr lang="en-US" b="1" dirty="0">
                <a:solidFill>
                  <a:srgbClr val="3333FF"/>
                </a:solidFill>
                <a:latin typeface="Calibri" panose="020F0502020204030204" pitchFamily="34" charset="0"/>
                <a:cs typeface="Calibri" panose="020F0502020204030204" pitchFamily="34" charset="0"/>
              </a:rPr>
              <a:t>By using the current archaeological evidence, it is probable that the civilization that developed after the “great draught” in Book of Mormon history is the civilization  archaeologists recognize as the Olmec.</a:t>
            </a:r>
          </a:p>
          <a:p>
            <a:endParaRPr lang="en-US" b="1" dirty="0">
              <a:solidFill>
                <a:srgbClr val="3333FF"/>
              </a:solidFill>
              <a:latin typeface="Calibri" panose="020F0502020204030204" pitchFamily="34" charset="0"/>
              <a:cs typeface="Calibri" panose="020F0502020204030204" pitchFamily="34" charset="0"/>
            </a:endParaRPr>
          </a:p>
          <a:p>
            <a:pPr marL="0" indent="0">
              <a:buNone/>
            </a:pPr>
            <a:r>
              <a:rPr lang="en-US" b="1" dirty="0">
                <a:solidFill>
                  <a:srgbClr val="3333FF"/>
                </a:solidFill>
                <a:latin typeface="Calibri" panose="020F0502020204030204" pitchFamily="34" charset="0"/>
                <a:cs typeface="Calibri" panose="020F0502020204030204" pitchFamily="34" charset="0"/>
              </a:rPr>
              <a:t>That means the people in Mesoamerica before the time of the great draught in The Book of Mormon are the ones archaeologists call </a:t>
            </a:r>
            <a:r>
              <a:rPr lang="en-US" b="1" u="sng" dirty="0">
                <a:solidFill>
                  <a:srgbClr val="3333FF"/>
                </a:solidFill>
                <a:latin typeface="Calibri" panose="020F0502020204030204" pitchFamily="34" charset="0"/>
                <a:cs typeface="Calibri" panose="020F0502020204030204" pitchFamily="34" charset="0"/>
              </a:rPr>
              <a:t>pre-Olmec.</a:t>
            </a:r>
            <a:endParaRPr lang="en-US" b="1" dirty="0">
              <a:solidFill>
                <a:srgbClr val="3333FF"/>
              </a:solidFill>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5BAFB580-A73B-7D37-DD1A-5DFF07F66BCC}"/>
              </a:ext>
            </a:extLst>
          </p:cNvPr>
          <p:cNvSpPr>
            <a:spLocks noGrp="1"/>
          </p:cNvSpPr>
          <p:nvPr>
            <p:ph type="ftr" sz="quarter" idx="11"/>
          </p:nvPr>
        </p:nvSpPr>
        <p:spPr/>
        <p:txBody>
          <a:bodyPr/>
          <a:lstStyle/>
          <a:p>
            <a:r>
              <a:rPr lang="en-US" dirty="0">
                <a:solidFill>
                  <a:schemeClr val="accent2"/>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1717421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2"/>
          <a:stretch>
            <a:fillRect/>
          </a:stretch>
        </p:blipFill>
        <p:spPr>
          <a:xfrm>
            <a:off x="152400" y="100666"/>
            <a:ext cx="8839200" cy="5842934"/>
          </a:xfrm>
          <a:prstGeom prst="rect">
            <a:avLst/>
          </a:prstGeom>
        </p:spPr>
      </p:pic>
    </p:spTree>
    <p:extLst>
      <p:ext uri="{BB962C8B-B14F-4D97-AF65-F5344CB8AC3E}">
        <p14:creationId xmlns:p14="http://schemas.microsoft.com/office/powerpoint/2010/main" val="4203594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3400"/>
            <a:ext cx="7696200" cy="5592763"/>
          </a:xfrm>
        </p:spPr>
        <p:txBody>
          <a:bodyPr/>
          <a:lstStyle/>
          <a:p>
            <a:pPr>
              <a:buNone/>
            </a:pPr>
            <a:r>
              <a:rPr lang="en-US" b="1"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Our method today will be to look at the history of the Jaredites as told in The Book of Mormon. We will compare it with the history of the pre-Olmec and the Olmec told by the archaeologists in current university textbooks. </a:t>
            </a:r>
          </a:p>
        </p:txBody>
      </p:sp>
      <p:sp>
        <p:nvSpPr>
          <p:cNvPr id="4" name="Footer Placeholder 3"/>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Grp="1" noChangeArrowheads="1"/>
          </p:cNvSpPr>
          <p:nvPr>
            <p:ph type="body" idx="1"/>
          </p:nvPr>
        </p:nvSpPr>
        <p:spPr>
          <a:xfrm>
            <a:off x="762000" y="609600"/>
            <a:ext cx="7467600" cy="5516563"/>
          </a:xfrm>
        </p:spPr>
        <p:txBody>
          <a:bodyPr/>
          <a:lstStyle/>
          <a:p>
            <a:pPr>
              <a:buFontTx/>
              <a:buNone/>
            </a:pPr>
            <a:r>
              <a:rPr lang="en-US" dirty="0"/>
              <a:t>  </a:t>
            </a:r>
            <a:r>
              <a:rPr lang="en-US" dirty="0">
                <a:solidFill>
                  <a:schemeClr val="bg1"/>
                </a:solidFill>
              </a:rPr>
              <a:t> </a:t>
            </a:r>
            <a:r>
              <a:rPr lang="en-US" b="1" dirty="0">
                <a:solidFill>
                  <a:srgbClr val="3333FF"/>
                </a:solidFill>
                <a:latin typeface="Calibri" panose="020F0502020204030204" pitchFamily="34" charset="0"/>
                <a:cs typeface="Calibri" panose="020F0502020204030204" pitchFamily="34" charset="0"/>
              </a:rPr>
              <a:t>As we begin to build the Jaredite/Olmec timelines, it is important to know that all Olmec references come from well known archaeologists. </a:t>
            </a:r>
            <a:r>
              <a:rPr lang="en-US" b="1" u="sng" dirty="0">
                <a:solidFill>
                  <a:srgbClr val="3333FF"/>
                </a:solidFill>
                <a:latin typeface="Calibri" panose="020F0502020204030204" pitchFamily="34" charset="0"/>
                <a:cs typeface="Calibri" panose="020F0502020204030204" pitchFamily="34" charset="0"/>
              </a:rPr>
              <a:t>These are NOT my theories or ideas</a:t>
            </a:r>
            <a:r>
              <a:rPr lang="en-US" b="1" dirty="0">
                <a:solidFill>
                  <a:srgbClr val="3333FF"/>
                </a:solidFill>
                <a:latin typeface="Calibri" panose="020F0502020204030204" pitchFamily="34" charset="0"/>
                <a:cs typeface="Calibri" panose="020F0502020204030204" pitchFamily="34" charset="0"/>
              </a:rPr>
              <a:t>.  The archaeologists tell the story of the Jaredites even though they do not know it.</a:t>
            </a:r>
          </a:p>
          <a:p>
            <a:pPr algn="r">
              <a:buFontTx/>
              <a:buNone/>
            </a:pPr>
            <a:r>
              <a:rPr lang="en-US" sz="3600" b="1" dirty="0">
                <a:solidFill>
                  <a:srgbClr val="66FF66"/>
                </a:solidFill>
              </a:rPr>
              <a:t>  </a:t>
            </a: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52400"/>
            <a:ext cx="7010400" cy="5973763"/>
          </a:xfrm>
        </p:spPr>
        <p:txBody>
          <a:bodyPr/>
          <a:lstStyle/>
          <a:p>
            <a:pPr marL="0" indent="0">
              <a:buNone/>
            </a:pPr>
            <a:endParaRPr lang="en-US" b="1" dirty="0">
              <a:solidFill>
                <a:srgbClr val="66FF66"/>
              </a:solidFill>
            </a:endParaRPr>
          </a:p>
          <a:p>
            <a:pPr marL="0" indent="0">
              <a:buNone/>
            </a:pPr>
            <a:r>
              <a:rPr lang="en-US" b="1" dirty="0">
                <a:solidFill>
                  <a:srgbClr val="3333FF"/>
                </a:solidFill>
                <a:latin typeface="Calibri" panose="020F0502020204030204" pitchFamily="34" charset="0"/>
              </a:rPr>
              <a:t>Ether records that shortly after the Jaredites came to the Promised Land “they began to spread upon the face of the land, and to </a:t>
            </a:r>
            <a:r>
              <a:rPr lang="en-US" b="1" u="sng" dirty="0">
                <a:solidFill>
                  <a:srgbClr val="3333FF"/>
                </a:solidFill>
                <a:latin typeface="Calibri" panose="020F0502020204030204" pitchFamily="34" charset="0"/>
              </a:rPr>
              <a:t>multiply</a:t>
            </a:r>
            <a:r>
              <a:rPr lang="en-US" b="1" dirty="0">
                <a:solidFill>
                  <a:srgbClr val="3333FF"/>
                </a:solidFill>
                <a:latin typeface="Calibri" panose="020F0502020204030204" pitchFamily="34" charset="0"/>
              </a:rPr>
              <a:t> and to </a:t>
            </a:r>
            <a:r>
              <a:rPr lang="en-US" b="1" u="sng" dirty="0">
                <a:solidFill>
                  <a:srgbClr val="3333FF"/>
                </a:solidFill>
                <a:latin typeface="Calibri" panose="020F0502020204030204" pitchFamily="34" charset="0"/>
              </a:rPr>
              <a:t>till the earth</a:t>
            </a:r>
            <a:r>
              <a:rPr lang="en-US" b="1" dirty="0">
                <a:solidFill>
                  <a:srgbClr val="3333FF"/>
                </a:solidFill>
                <a:latin typeface="Calibri" panose="020F0502020204030204" pitchFamily="34" charset="0"/>
              </a:rPr>
              <a:t>, and they did wax strong in the land.”					 </a:t>
            </a:r>
            <a:r>
              <a:rPr lang="en-US" sz="2000" b="1" dirty="0">
                <a:solidFill>
                  <a:srgbClr val="3333FF"/>
                </a:solidFill>
                <a:latin typeface="Calibri" panose="020F0502020204030204" pitchFamily="34" charset="0"/>
              </a:rPr>
              <a:t>Ether 3:20. </a:t>
            </a: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4067332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7A4B9-AEEC-4B03-993E-BA389072A7C9}"/>
              </a:ext>
            </a:extLst>
          </p:cNvPr>
          <p:cNvSpPr>
            <a:spLocks noGrp="1"/>
          </p:cNvSpPr>
          <p:nvPr>
            <p:ph type="title"/>
          </p:nvPr>
        </p:nvSpPr>
        <p:spPr>
          <a:xfrm>
            <a:off x="457200" y="274638"/>
            <a:ext cx="8229600" cy="334962"/>
          </a:xfrm>
        </p:spPr>
        <p:txBody>
          <a:bodyPr/>
          <a:lstStyle/>
          <a:p>
            <a:endParaRPr lang="en-US" dirty="0"/>
          </a:p>
        </p:txBody>
      </p:sp>
      <p:sp>
        <p:nvSpPr>
          <p:cNvPr id="3" name="Content Placeholder 2">
            <a:extLst>
              <a:ext uri="{FF2B5EF4-FFF2-40B4-BE49-F238E27FC236}">
                <a16:creationId xmlns:a16="http://schemas.microsoft.com/office/drawing/2014/main" id="{62B0D3A7-43E8-448A-B97C-B8117A87A907}"/>
              </a:ext>
            </a:extLst>
          </p:cNvPr>
          <p:cNvSpPr>
            <a:spLocks noGrp="1"/>
          </p:cNvSpPr>
          <p:nvPr>
            <p:ph idx="1"/>
          </p:nvPr>
        </p:nvSpPr>
        <p:spPr>
          <a:xfrm>
            <a:off x="1066800" y="609600"/>
            <a:ext cx="6705600" cy="5440363"/>
          </a:xfrm>
        </p:spPr>
        <p:txBody>
          <a:bodyPr/>
          <a:lstStyle/>
          <a:p>
            <a:pPr marL="0" indent="0">
              <a:buNone/>
            </a:pPr>
            <a:r>
              <a:rPr lang="en-US" b="1" dirty="0">
                <a:solidFill>
                  <a:srgbClr val="3333FF"/>
                </a:solidFill>
                <a:latin typeface="Calibri" panose="020F0502020204030204" pitchFamily="34" charset="0"/>
                <a:cs typeface="Calibri" panose="020F0502020204030204" pitchFamily="34" charset="0"/>
              </a:rPr>
              <a:t>The record in Ether does not specifically mention that the Jaredites had pottery on their arrival. Yet, it says they could till the earth. Having been at the great tower, they in all probability, brought pottery and the knowledge of domesticated crops</a:t>
            </a:r>
            <a:r>
              <a:rPr lang="en-US" b="1" dirty="0">
                <a:solidFill>
                  <a:schemeClr val="accent2"/>
                </a:solidFill>
                <a:latin typeface="Calibri" panose="020F0502020204030204" pitchFamily="34" charset="0"/>
                <a:cs typeface="Calibri" panose="020F0502020204030204" pitchFamily="34" charset="0"/>
              </a:rPr>
              <a:t>.</a:t>
            </a:r>
          </a:p>
        </p:txBody>
      </p:sp>
      <p:sp>
        <p:nvSpPr>
          <p:cNvPr id="4" name="Footer Placeholder 3">
            <a:extLst>
              <a:ext uri="{FF2B5EF4-FFF2-40B4-BE49-F238E27FC236}">
                <a16:creationId xmlns:a16="http://schemas.microsoft.com/office/drawing/2014/main" id="{1A9D1C38-557B-4637-B909-AFE96C44AB93}"/>
              </a:ext>
            </a:extLst>
          </p:cNvPr>
          <p:cNvSpPr>
            <a:spLocks noGrp="1"/>
          </p:cNvSpPr>
          <p:nvPr>
            <p:ph type="ftr" sz="quarter" idx="11"/>
          </p:nvPr>
        </p:nvSpPr>
        <p:spPr>
          <a:xfrm>
            <a:off x="3124200" y="6248400"/>
            <a:ext cx="2895600" cy="476250"/>
          </a:xfrm>
        </p:spPr>
        <p:txBody>
          <a:bodyPr/>
          <a:lstStyle/>
          <a:p>
            <a:r>
              <a:rPr lang="en-US" dirty="0">
                <a:solidFill>
                  <a:schemeClr val="accent2"/>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4110541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9" name="Rectangle 3"/>
          <p:cNvSpPr>
            <a:spLocks noGrp="1" noChangeArrowheads="1"/>
          </p:cNvSpPr>
          <p:nvPr>
            <p:ph type="body" idx="1"/>
          </p:nvPr>
        </p:nvSpPr>
        <p:spPr>
          <a:xfrm>
            <a:off x="838200" y="1600200"/>
            <a:ext cx="7391400" cy="4525963"/>
          </a:xfrm>
        </p:spPr>
        <p:txBody>
          <a:bodyPr/>
          <a:lstStyle/>
          <a:p>
            <a:pPr>
              <a:buFontTx/>
              <a:buNone/>
            </a:pPr>
            <a:r>
              <a:rPr lang="en-US"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“Archaeological investigations . . .    indicate that Olmec civilization had its roots in the early village tradition of both the Pacific and Gulf Coasts.”</a:t>
            </a:r>
          </a:p>
          <a:p>
            <a:endParaRPr lang="en-US" sz="3600" b="1" dirty="0">
              <a:solidFill>
                <a:srgbClr val="3333FF"/>
              </a:solidFill>
            </a:endParaRPr>
          </a:p>
          <a:p>
            <a:pPr>
              <a:buFontTx/>
              <a:buNone/>
            </a:pPr>
            <a:r>
              <a:rPr lang="en-US" sz="2400" dirty="0">
                <a:solidFill>
                  <a:srgbClr val="3333FF"/>
                </a:solidFill>
              </a:rPr>
              <a:t>			</a:t>
            </a:r>
            <a:r>
              <a:rPr lang="en-US" sz="2000" dirty="0">
                <a:solidFill>
                  <a:srgbClr val="3333FF"/>
                </a:solidFill>
              </a:rPr>
              <a:t>Sylvanus Morley, revised by Robert Sharer in 				</a:t>
            </a:r>
            <a:r>
              <a:rPr lang="en-US" sz="2000" i="1" dirty="0">
                <a:solidFill>
                  <a:srgbClr val="3333FF"/>
                </a:solidFill>
              </a:rPr>
              <a:t>The Ancient Maya,</a:t>
            </a:r>
            <a:r>
              <a:rPr lang="en-US" sz="2000" dirty="0">
                <a:solidFill>
                  <a:srgbClr val="3333FF"/>
                </a:solidFill>
              </a:rPr>
              <a:t>1983. </a:t>
            </a:r>
            <a:r>
              <a:rPr lang="en-US" sz="2000" dirty="0">
                <a:solidFill>
                  <a:srgbClr val="3333FF"/>
                </a:solidFill>
                <a:highlight>
                  <a:srgbClr val="00FFFF"/>
                </a:highlight>
              </a:rPr>
              <a:t>Page Number</a:t>
            </a:r>
          </a:p>
        </p:txBody>
      </p:sp>
      <p:sp>
        <p:nvSpPr>
          <p:cNvPr id="5" name="Footer Placeholder 4"/>
          <p:cNvSpPr>
            <a:spLocks noGrp="1"/>
          </p:cNvSpPr>
          <p:nvPr>
            <p:ph type="ftr" sz="quarter" idx="11"/>
          </p:nvPr>
        </p:nvSpPr>
        <p:spPr/>
        <p:txBody>
          <a:bodyPr/>
          <a:lstStyle/>
          <a:p>
            <a:r>
              <a:rPr lang="en-US" dirty="0">
                <a:solidFill>
                  <a:schemeClr val="accent2"/>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1" name="Rectangle 3"/>
          <p:cNvSpPr>
            <a:spLocks noGrp="1" noChangeArrowheads="1"/>
          </p:cNvSpPr>
          <p:nvPr>
            <p:ph type="body" idx="1"/>
          </p:nvPr>
        </p:nvSpPr>
        <p:spPr>
          <a:xfrm>
            <a:off x="990600" y="762000"/>
            <a:ext cx="6858000" cy="5364163"/>
          </a:xfrm>
        </p:spPr>
        <p:txBody>
          <a:bodyPr/>
          <a:lstStyle/>
          <a:p>
            <a:pPr>
              <a:buFontTx/>
              <a:buNone/>
            </a:pPr>
            <a:r>
              <a:rPr lang="en-US" dirty="0">
                <a:solidFill>
                  <a:srgbClr val="66FF66"/>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“By 2500 B.C. (pre-Olmec) farmers at San Andres and their neighbors were living around an estuary bordered by channels of the Grijalva river….” </a:t>
            </a:r>
          </a:p>
          <a:p>
            <a:pPr>
              <a:buFontTx/>
              <a:buNone/>
            </a:pPr>
            <a:r>
              <a:rPr lang="en-US" sz="3600" dirty="0">
                <a:solidFill>
                  <a:srgbClr val="3333FF"/>
                </a:solidFill>
              </a:rPr>
              <a:t> 			</a:t>
            </a:r>
            <a:r>
              <a:rPr lang="en-US" sz="2000" b="1" dirty="0">
                <a:solidFill>
                  <a:srgbClr val="3333FF"/>
                </a:solidFill>
                <a:latin typeface="Calibri" panose="020F0502020204030204" pitchFamily="34" charset="0"/>
                <a:cs typeface="Calibri" panose="020F0502020204030204" pitchFamily="34" charset="0"/>
              </a:rPr>
              <a:t>Richard A. Diehl in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 2004:24.</a:t>
            </a:r>
          </a:p>
        </p:txBody>
      </p:sp>
      <p:sp>
        <p:nvSpPr>
          <p:cNvPr id="5" name="Footer Placeholder 4"/>
          <p:cNvSpPr>
            <a:spLocks noGrp="1"/>
          </p:cNvSpPr>
          <p:nvPr>
            <p:ph type="ftr" sz="quarter" idx="11"/>
          </p:nvPr>
        </p:nvSpPr>
        <p:spPr/>
        <p:txBody>
          <a:bodyPr/>
          <a:lstStyle/>
          <a:p>
            <a:r>
              <a:rPr lang="en-US" dirty="0">
                <a:solidFill>
                  <a:schemeClr val="accent2"/>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3"/>
          <a:stretch>
            <a:fillRect/>
          </a:stretch>
        </p:blipFill>
        <p:spPr>
          <a:xfrm>
            <a:off x="152400" y="100666"/>
            <a:ext cx="8839200" cy="5842934"/>
          </a:xfrm>
          <a:prstGeom prst="rect">
            <a:avLst/>
          </a:prstGeom>
        </p:spPr>
      </p:pic>
    </p:spTree>
    <p:extLst>
      <p:ext uri="{BB962C8B-B14F-4D97-AF65-F5344CB8AC3E}">
        <p14:creationId xmlns:p14="http://schemas.microsoft.com/office/powerpoint/2010/main" val="1659456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838200"/>
            <a:ext cx="6781800" cy="5486399"/>
          </a:xfrm>
        </p:spPr>
        <p:txBody>
          <a:bodyPr/>
          <a:lstStyle/>
          <a:p>
            <a:pPr algn="l"/>
            <a:br>
              <a:rPr lang="en-US" sz="2800" b="1" dirty="0">
                <a:solidFill>
                  <a:srgbClr val="FFFF66"/>
                </a:solidFill>
                <a:latin typeface="Calibri" panose="020F0502020204030204" pitchFamily="34" charset="0"/>
                <a:cs typeface="Calibri" panose="020F0502020204030204" pitchFamily="34" charset="0"/>
              </a:rPr>
            </a:br>
            <a:br>
              <a:rPr lang="en-US" sz="2800" b="1" dirty="0">
                <a:solidFill>
                  <a:srgbClr val="FFFF66"/>
                </a:solidFill>
                <a:latin typeface="Calibri" panose="020F0502020204030204" pitchFamily="34" charset="0"/>
                <a:cs typeface="Calibri" panose="020F0502020204030204" pitchFamily="34" charset="0"/>
              </a:rPr>
            </a:br>
            <a:r>
              <a:rPr lang="en-US" sz="3200" b="1" dirty="0">
                <a:solidFill>
                  <a:srgbClr val="3333FF"/>
                </a:solidFill>
                <a:latin typeface="Calibri" panose="020F0502020204030204" pitchFamily="34" charset="0"/>
                <a:cs typeface="Calibri" panose="020F0502020204030204" pitchFamily="34" charset="0"/>
              </a:rPr>
              <a:t>“ Pottery first appears in Mesoamerica around 2900 BC.”</a:t>
            </a:r>
            <a:br>
              <a:rPr lang="en-US" sz="2800" b="1" dirty="0">
                <a:solidFill>
                  <a:srgbClr val="3333FF"/>
                </a:solidFill>
                <a:latin typeface="Calibri" panose="020F0502020204030204" pitchFamily="34" charset="0"/>
                <a:cs typeface="Calibri" panose="020F0502020204030204" pitchFamily="34" charset="0"/>
              </a:rPr>
            </a:br>
            <a:r>
              <a:rPr lang="en-US" sz="2800" b="1" dirty="0">
                <a:solidFill>
                  <a:srgbClr val="3333FF"/>
                </a:solidFill>
                <a:latin typeface="Calibri" panose="020F0502020204030204" pitchFamily="34" charset="0"/>
                <a:cs typeface="Calibri" panose="020F0502020204030204" pitchFamily="34" charset="0"/>
              </a:rPr>
              <a:t>		</a:t>
            </a:r>
            <a:br>
              <a:rPr lang="en-US" sz="2800" b="1" dirty="0">
                <a:solidFill>
                  <a:srgbClr val="3333FF"/>
                </a:solidFill>
                <a:latin typeface="Calibri" panose="020F0502020204030204" pitchFamily="34" charset="0"/>
                <a:cs typeface="Calibri" panose="020F0502020204030204" pitchFamily="34" charset="0"/>
              </a:rPr>
            </a:br>
            <a:r>
              <a:rPr lang="en-US" sz="2800" b="1"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Richard Adams in </a:t>
            </a:r>
            <a:r>
              <a:rPr lang="en-US" sz="2000" b="1" i="1" dirty="0">
                <a:solidFill>
                  <a:srgbClr val="3333FF"/>
                </a:solidFill>
                <a:latin typeface="Calibri" panose="020F0502020204030204" pitchFamily="34" charset="0"/>
                <a:cs typeface="Calibri" panose="020F0502020204030204" pitchFamily="34" charset="0"/>
              </a:rPr>
              <a:t>Prehistoric  Mesoamerica</a:t>
            </a:r>
            <a:r>
              <a:rPr lang="en-US" sz="2000" b="1" dirty="0">
                <a:solidFill>
                  <a:srgbClr val="3333FF"/>
                </a:solidFill>
                <a:latin typeface="Calibri" panose="020F0502020204030204" pitchFamily="34" charset="0"/>
                <a:cs typeface="Calibri" panose="020F0502020204030204" pitchFamily="34" charset="0"/>
              </a:rPr>
              <a:t>, 1977 </a:t>
            </a:r>
            <a:r>
              <a:rPr lang="en-US" sz="2000" b="1" dirty="0">
                <a:solidFill>
                  <a:srgbClr val="3333FF"/>
                </a:solidFill>
                <a:highlight>
                  <a:srgbClr val="00FFFF"/>
                </a:highlight>
                <a:latin typeface="Calibri" panose="020F0502020204030204" pitchFamily="34" charset="0"/>
                <a:cs typeface="Calibri" panose="020F0502020204030204" pitchFamily="34" charset="0"/>
              </a:rPr>
              <a:t>NEED Page #</a:t>
            </a:r>
            <a:br>
              <a:rPr lang="en-US" sz="2000" b="1" dirty="0">
                <a:solidFill>
                  <a:schemeClr val="accent2"/>
                </a:solidFill>
                <a:latin typeface="Calibri" panose="020F0502020204030204" pitchFamily="34" charset="0"/>
                <a:cs typeface="Calibri" panose="020F0502020204030204" pitchFamily="34" charset="0"/>
              </a:rPr>
            </a:br>
            <a:br>
              <a:rPr lang="en-US" sz="2000" b="1" dirty="0">
                <a:solidFill>
                  <a:schemeClr val="accent2"/>
                </a:solidFill>
                <a:latin typeface="Calibri" panose="020F0502020204030204" pitchFamily="34" charset="0"/>
                <a:cs typeface="Calibri" panose="020F0502020204030204" pitchFamily="34" charset="0"/>
              </a:rPr>
            </a:br>
            <a:br>
              <a:rPr lang="en-US" sz="2000" b="1" dirty="0">
                <a:solidFill>
                  <a:schemeClr val="accent2"/>
                </a:solidFill>
                <a:latin typeface="Calibri" panose="020F0502020204030204" pitchFamily="34" charset="0"/>
                <a:cs typeface="Calibri" panose="020F0502020204030204" pitchFamily="34" charset="0"/>
              </a:rPr>
            </a:br>
            <a:br>
              <a:rPr lang="en-US" sz="2000" b="1" dirty="0">
                <a:solidFill>
                  <a:schemeClr val="accent2"/>
                </a:solidFill>
                <a:latin typeface="Calibri" panose="020F0502020204030204" pitchFamily="34" charset="0"/>
                <a:cs typeface="Calibri" panose="020F0502020204030204" pitchFamily="34" charset="0"/>
              </a:rPr>
            </a:br>
            <a:br>
              <a:rPr lang="en-US" sz="2000" b="1" dirty="0">
                <a:solidFill>
                  <a:schemeClr val="accent2"/>
                </a:solidFill>
                <a:latin typeface="Calibri" panose="020F0502020204030204" pitchFamily="34" charset="0"/>
                <a:cs typeface="Calibri" panose="020F0502020204030204" pitchFamily="34" charset="0"/>
              </a:rPr>
            </a:br>
            <a:br>
              <a:rPr lang="en-US" sz="2000" b="1" dirty="0">
                <a:solidFill>
                  <a:schemeClr val="accent2"/>
                </a:solidFill>
                <a:latin typeface="Calibri" panose="020F0502020204030204" pitchFamily="34" charset="0"/>
                <a:cs typeface="Calibri" panose="020F0502020204030204" pitchFamily="34" charset="0"/>
              </a:rPr>
            </a:br>
            <a:br>
              <a:rPr lang="en-US" sz="2000" b="1" dirty="0">
                <a:solidFill>
                  <a:schemeClr val="accent2"/>
                </a:solidFill>
                <a:latin typeface="Calibri" panose="020F0502020204030204" pitchFamily="34" charset="0"/>
                <a:cs typeface="Calibri" panose="020F0502020204030204" pitchFamily="34" charset="0"/>
              </a:rPr>
            </a:br>
            <a:r>
              <a:rPr lang="en-US" sz="2000" b="1" dirty="0">
                <a:solidFill>
                  <a:schemeClr val="accent2"/>
                </a:solidFill>
                <a:latin typeface="Calibri" panose="020F0502020204030204" pitchFamily="34" charset="0"/>
                <a:cs typeface="Calibri" panose="020F0502020204030204" pitchFamily="34" charset="0"/>
              </a:rPr>
              <a:t>		</a:t>
            </a:r>
            <a:r>
              <a:rPr lang="en-US" sz="2000" dirty="0">
                <a:solidFill>
                  <a:schemeClr val="accent2"/>
                </a:solidFill>
                <a:latin typeface="Calibri" panose="020F0502020204030204" pitchFamily="34" charset="0"/>
                <a:cs typeface="Calibri" panose="020F0502020204030204" pitchFamily="34" charset="0"/>
              </a:rPr>
              <a:t>‘’ Lyle L. Smith 2022</a:t>
            </a:r>
          </a:p>
        </p:txBody>
      </p:sp>
    </p:spTree>
    <p:extLst>
      <p:ext uri="{BB962C8B-B14F-4D97-AF65-F5344CB8AC3E}">
        <p14:creationId xmlns:p14="http://schemas.microsoft.com/office/powerpoint/2010/main" val="332966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8" name="Picture 4" descr="ANGEL GIVES JOSEPH -PLATES"/>
          <p:cNvPicPr>
            <a:picLocks noGrp="1" noChangeAspect="1" noChangeArrowheads="1"/>
          </p:cNvPicPr>
          <p:nvPr>
            <p:ph idx="1"/>
          </p:nvPr>
        </p:nvPicPr>
        <p:blipFill>
          <a:blip r:embed="rId3" cstate="print"/>
          <a:srcRect/>
          <a:stretch>
            <a:fillRect/>
          </a:stretch>
        </p:blipFill>
        <p:spPr>
          <a:xfrm>
            <a:off x="1981200" y="152400"/>
            <a:ext cx="4953000" cy="6477000"/>
          </a:xfrm>
          <a:noFill/>
          <a:ln/>
        </p:spPr>
      </p:pic>
      <p:sp>
        <p:nvSpPr>
          <p:cNvPr id="2" name="Footer Placeholder 1">
            <a:extLst>
              <a:ext uri="{FF2B5EF4-FFF2-40B4-BE49-F238E27FC236}">
                <a16:creationId xmlns:a16="http://schemas.microsoft.com/office/drawing/2014/main" id="{6B8F15DF-D347-3D5E-886C-4D139F9BFDB2}"/>
              </a:ext>
            </a:extLst>
          </p:cNvPr>
          <p:cNvSpPr>
            <a:spLocks noGrp="1"/>
          </p:cNvSpPr>
          <p:nvPr>
            <p:ph type="ftr" sz="quarter" idx="11"/>
          </p:nvPr>
        </p:nvSpPr>
        <p:spPr/>
        <p:txBody>
          <a:bodyPr/>
          <a:lstStyle/>
          <a:p>
            <a:r>
              <a:rPr lang="en-US" dirty="0"/>
              <a:t>© Lyle L. Smith 2022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8601"/>
            <a:ext cx="7467600" cy="5638800"/>
          </a:xfrm>
        </p:spPr>
        <p:txBody>
          <a:bodyPr/>
          <a:lstStyle/>
          <a:p>
            <a:pPr marL="0" indent="0">
              <a:buNone/>
            </a:pPr>
            <a:endParaRPr lang="en-US" b="1" dirty="0">
              <a:solidFill>
                <a:srgbClr val="FFFF66"/>
              </a:solidFill>
              <a:latin typeface="Calibri" panose="020F0502020204030204" pitchFamily="34" charset="0"/>
            </a:endParaRPr>
          </a:p>
          <a:p>
            <a:pPr marL="0" indent="0">
              <a:buNone/>
            </a:pPr>
            <a:endParaRPr lang="en-US" sz="2800" b="1" dirty="0">
              <a:solidFill>
                <a:srgbClr val="66FF66"/>
              </a:solidFill>
              <a:latin typeface="Calibri" panose="020F0502020204030204" pitchFamily="34" charset="0"/>
            </a:endParaRPr>
          </a:p>
          <a:p>
            <a:pPr marL="0" indent="0">
              <a:buNone/>
            </a:pPr>
            <a:r>
              <a:rPr lang="en-US" b="1" dirty="0">
                <a:solidFill>
                  <a:srgbClr val="3333FF"/>
                </a:solidFill>
                <a:latin typeface="Calibri" panose="020F0502020204030204" pitchFamily="34" charset="0"/>
              </a:rPr>
              <a:t>“After 3000 B.C., it is clear that lowland societies began to acquire domesticated plants…” as well as some of the earliest, if not the earliest, pottery in Mesoamerica. 	</a:t>
            </a:r>
          </a:p>
          <a:p>
            <a:pPr marL="0" indent="0">
              <a:buNone/>
            </a:pPr>
            <a:r>
              <a:rPr lang="en-US" sz="1800" b="1" dirty="0">
                <a:solidFill>
                  <a:srgbClr val="3333FF"/>
                </a:solidFill>
                <a:latin typeface="Calibri" panose="020F0502020204030204" pitchFamily="34" charset="0"/>
              </a:rPr>
              <a:t>	R</a:t>
            </a:r>
            <a:r>
              <a:rPr lang="en-US" sz="1800" dirty="0">
                <a:solidFill>
                  <a:srgbClr val="3333FF"/>
                </a:solidFill>
                <a:latin typeface="Calibri" panose="020F0502020204030204" pitchFamily="34" charset="0"/>
              </a:rPr>
              <a:t>ichard Adams, Prehistoric Mesoamerica, 1996, Third Edition, p 42 	and see chart on page 36. Notice that the horizonal column for 	Abejas shows a pottery bowl at 3,000 B.C.</a:t>
            </a: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charset="0"/>
                <a:ea typeface="+mn-ea"/>
                <a:cs typeface="+mn-cs"/>
              </a:rPr>
              <a:t>© Lyle L. Smith 2022 </a:t>
            </a:r>
          </a:p>
        </p:txBody>
      </p:sp>
    </p:spTree>
    <p:extLst>
      <p:ext uri="{BB962C8B-B14F-4D97-AF65-F5344CB8AC3E}">
        <p14:creationId xmlns:p14="http://schemas.microsoft.com/office/powerpoint/2010/main" val="1300636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type="body" idx="1"/>
          </p:nvPr>
        </p:nvSpPr>
        <p:spPr>
          <a:xfrm>
            <a:off x="762000" y="533400"/>
            <a:ext cx="7391400" cy="5592763"/>
          </a:xfrm>
        </p:spPr>
        <p:txBody>
          <a:bodyPr/>
          <a:lstStyle/>
          <a:p>
            <a:pPr>
              <a:lnSpc>
                <a:spcPct val="90000"/>
              </a:lnSpc>
              <a:buFontTx/>
              <a:buNone/>
            </a:pPr>
            <a:r>
              <a:rPr lang="en-US" dirty="0"/>
              <a:t>   </a:t>
            </a:r>
            <a:r>
              <a:rPr lang="en-US" b="1" dirty="0">
                <a:solidFill>
                  <a:srgbClr val="3333FF"/>
                </a:solidFill>
                <a:latin typeface="Calibri" panose="020F0502020204030204" pitchFamily="34" charset="0"/>
                <a:cs typeface="Calibri" panose="020F0502020204030204" pitchFamily="34" charset="0"/>
              </a:rPr>
              <a:t>But when do we believe the Jaredites arrived in the promised land?</a:t>
            </a:r>
          </a:p>
          <a:p>
            <a:pPr>
              <a:lnSpc>
                <a:spcPct val="90000"/>
              </a:lnSpc>
            </a:pPr>
            <a:endParaRPr lang="en-US" b="1" dirty="0">
              <a:solidFill>
                <a:srgbClr val="3333FF"/>
              </a:solidFill>
              <a:latin typeface="Calibri" panose="020F0502020204030204" pitchFamily="34" charset="0"/>
              <a:cs typeface="Calibri" panose="020F0502020204030204" pitchFamily="34" charset="0"/>
            </a:endParaRPr>
          </a:p>
          <a:p>
            <a:pPr>
              <a:lnSpc>
                <a:spcPct val="90000"/>
              </a:lnSpc>
              <a:buFontTx/>
              <a:buNone/>
            </a:pPr>
            <a:r>
              <a:rPr lang="en-US" b="1" dirty="0">
                <a:solidFill>
                  <a:srgbClr val="3333FF"/>
                </a:solidFill>
                <a:latin typeface="Calibri" panose="020F0502020204030204" pitchFamily="34" charset="0"/>
                <a:cs typeface="Calibri" panose="020F0502020204030204" pitchFamily="34" charset="0"/>
              </a:rPr>
              <a:t>   Based on archaeological evidence in Mesoamerica and Sumer (what is now the ancient civilization found in Iraq), and on the timeline found in The Book of Mormon itself, I propose they arrived 3114 B.C.</a:t>
            </a:r>
          </a:p>
          <a:p>
            <a:pPr algn="r">
              <a:lnSpc>
                <a:spcPct val="90000"/>
              </a:lnSpc>
              <a:buFontTx/>
              <a:buNone/>
            </a:pPr>
            <a:endParaRPr lang="en-US" sz="2400" b="1" dirty="0">
              <a:solidFill>
                <a:srgbClr val="66FF66"/>
              </a:solidFill>
            </a:endParaRPr>
          </a:p>
          <a:p>
            <a:pPr>
              <a:lnSpc>
                <a:spcPct val="90000"/>
              </a:lnSpc>
              <a:buFontTx/>
              <a:buNone/>
            </a:pPr>
            <a:endParaRPr lang="en-US" sz="2400" dirty="0">
              <a:solidFill>
                <a:srgbClr val="66FF66"/>
              </a:solidFill>
            </a:endParaRPr>
          </a:p>
        </p:txBody>
      </p:sp>
      <p:sp>
        <p:nvSpPr>
          <p:cNvPr id="5" name="Footer Placeholder 4"/>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b="1"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a:t>
            </a:r>
            <a:r>
              <a:rPr lang="en-US" sz="2000" dirty="0" err="1">
                <a:solidFill>
                  <a:srgbClr val="3333FF"/>
                </a:solidFill>
                <a:latin typeface="Calibri" panose="020F0502020204030204" pitchFamily="34" charset="0"/>
                <a:cs typeface="Calibri" panose="020F0502020204030204" pitchFamily="34" charset="0"/>
              </a:rPr>
              <a:t>natio</a:t>
            </a:r>
            <a:r>
              <a:rPr lang="en-US" sz="2000" dirty="0">
                <a:solidFill>
                  <a:srgbClr val="3333FF"/>
                </a:solidFill>
                <a:latin typeface="Calibri" panose="020F0502020204030204" pitchFamily="34" charset="0"/>
                <a:cs typeface="Calibri" panose="020F0502020204030204" pitchFamily="34" charset="0"/>
              </a:rPr>
              <a:t>,       1800 BC     Over centuries Jaredites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had  pharaonic like treasures,		        highly blessed,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 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196607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3" name="Rectangle 3"/>
          <p:cNvSpPr>
            <a:spLocks noGrp="1" noChangeArrowheads="1"/>
          </p:cNvSpPr>
          <p:nvPr>
            <p:ph type="body" idx="1"/>
          </p:nvPr>
        </p:nvSpPr>
        <p:spPr>
          <a:xfrm>
            <a:off x="609600" y="-19878"/>
            <a:ext cx="7696200" cy="6344478"/>
          </a:xfrm>
        </p:spPr>
        <p:txBody>
          <a:bodyPr/>
          <a:lstStyle/>
          <a:p>
            <a:pPr>
              <a:buFontTx/>
              <a:buNone/>
            </a:pPr>
            <a:r>
              <a:rPr lang="en-US" sz="3600" dirty="0">
                <a:solidFill>
                  <a:srgbClr val="66FF66"/>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Yet, it was </a:t>
            </a:r>
            <a:r>
              <a:rPr lang="en-US" b="1" dirty="0">
                <a:solidFill>
                  <a:srgbClr val="3333FF"/>
                </a:solidFill>
                <a:highlight>
                  <a:srgbClr val="00FFFF"/>
                </a:highlight>
                <a:latin typeface="Calibri" panose="020F0502020204030204" pitchFamily="34" charset="0"/>
                <a:cs typeface="Calibri" panose="020F0502020204030204" pitchFamily="34" charset="0"/>
              </a:rPr>
              <a:t>the Maya, not the Olmec</a:t>
            </a:r>
            <a:r>
              <a:rPr lang="en-US" b="1" dirty="0">
                <a:solidFill>
                  <a:srgbClr val="3333FF"/>
                </a:solidFill>
                <a:latin typeface="Calibri" panose="020F0502020204030204" pitchFamily="34" charset="0"/>
                <a:cs typeface="Calibri" panose="020F0502020204030204" pitchFamily="34" charset="0"/>
              </a:rPr>
              <a:t>, who carved the date, 3114 BC, on a number of stone stelae in several cities. Epigraphers believe this date is the creation date found in Maya beliefs. </a:t>
            </a:r>
            <a:r>
              <a:rPr lang="en-US" b="1" u="sng" dirty="0">
                <a:solidFill>
                  <a:srgbClr val="3333FF"/>
                </a:solidFill>
                <a:latin typeface="Calibri" panose="020F0502020204030204" pitchFamily="34" charset="0"/>
                <a:cs typeface="Calibri" panose="020F0502020204030204" pitchFamily="34" charset="0"/>
              </a:rPr>
              <a:t>They call it a “mythical date” because they know  Maya cities only showed up about 500 to 600 B.C.</a:t>
            </a:r>
            <a:endParaRPr lang="en-US" b="1" dirty="0">
              <a:solidFill>
                <a:srgbClr val="3333FF"/>
              </a:solidFill>
              <a:latin typeface="Calibri" panose="020F0502020204030204" pitchFamily="34" charset="0"/>
              <a:cs typeface="Calibri" panose="020F0502020204030204" pitchFamily="34" charset="0"/>
            </a:endParaRPr>
          </a:p>
          <a:p>
            <a:pPr>
              <a:buFontTx/>
              <a:buNone/>
            </a:pPr>
            <a:r>
              <a:rPr lang="en-US" b="1" dirty="0">
                <a:solidFill>
                  <a:srgbClr val="3333FF"/>
                </a:solidFill>
                <a:latin typeface="Calibri" panose="020F0502020204030204" pitchFamily="34" charset="0"/>
                <a:cs typeface="Calibri" panose="020F0502020204030204" pitchFamily="34" charset="0"/>
              </a:rPr>
              <a:t>   You may ask, “Why is it a Maya creation date when we are talking about the Olmec”?</a:t>
            </a:r>
          </a:p>
          <a:p>
            <a:pPr algn="r">
              <a:buFontTx/>
              <a:buNone/>
            </a:pPr>
            <a:r>
              <a:rPr lang="en-US" sz="3600" dirty="0">
                <a:solidFill>
                  <a:srgbClr val="66FF66"/>
                </a:solidFill>
              </a:rPr>
              <a:t>   </a:t>
            </a:r>
          </a:p>
        </p:txBody>
      </p:sp>
      <p:sp>
        <p:nvSpPr>
          <p:cNvPr id="5" name="Footer Placeholder 4"/>
          <p:cNvSpPr>
            <a:spLocks noGrp="1"/>
          </p:cNvSpPr>
          <p:nvPr>
            <p:ph type="ftr" sz="quarter" idx="11"/>
          </p:nvPr>
        </p:nvSpPr>
        <p:spPr>
          <a:xfrm>
            <a:off x="3124200" y="5867401"/>
            <a:ext cx="2895600" cy="304800"/>
          </a:xfrm>
        </p:spPr>
        <p:txBody>
          <a:bodyPr/>
          <a:lstStyle/>
          <a:p>
            <a:r>
              <a:rPr lang="en-US" dirty="0">
                <a:solidFill>
                  <a:schemeClr val="accent2"/>
                </a:solidFill>
              </a:rPr>
              <a:t>© Lyle L. Smith 2022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Rectangle 3"/>
          <p:cNvSpPr>
            <a:spLocks noGrp="1" noChangeArrowheads="1"/>
          </p:cNvSpPr>
          <p:nvPr>
            <p:ph type="body" idx="1"/>
          </p:nvPr>
        </p:nvSpPr>
        <p:spPr>
          <a:xfrm>
            <a:off x="685800" y="457200"/>
            <a:ext cx="7467600" cy="6400800"/>
          </a:xfrm>
        </p:spPr>
        <p:txBody>
          <a:bodyPr/>
          <a:lstStyle/>
          <a:p>
            <a:pPr>
              <a:buFontTx/>
              <a:buNone/>
            </a:pPr>
            <a:r>
              <a:rPr lang="en-US" dirty="0"/>
              <a:t>   </a:t>
            </a:r>
            <a:endParaRPr lang="en-US" b="1" dirty="0">
              <a:solidFill>
                <a:srgbClr val="FFFF00"/>
              </a:solidFill>
              <a:latin typeface="Calibri" panose="020F0502020204030204" pitchFamily="34" charset="0"/>
              <a:cs typeface="Calibri" panose="020F0502020204030204" pitchFamily="34" charset="0"/>
            </a:endParaRPr>
          </a:p>
          <a:p>
            <a:pPr>
              <a:buFontTx/>
              <a:buNone/>
            </a:pPr>
            <a:r>
              <a:rPr lang="en-US" b="1" dirty="0">
                <a:solidFill>
                  <a:srgbClr val="66FF66"/>
                </a:solidFill>
                <a:latin typeface="Calibri" panose="020F0502020204030204" pitchFamily="34" charset="0"/>
                <a:cs typeface="Calibri" panose="020F0502020204030204" pitchFamily="34" charset="0"/>
              </a:rPr>
              <a:t>    </a:t>
            </a:r>
            <a:r>
              <a:rPr lang="en-US" b="1" u="sng" dirty="0">
                <a:solidFill>
                  <a:schemeClr val="accent2"/>
                </a:solidFill>
                <a:latin typeface="Calibri" panose="020F0502020204030204" pitchFamily="34" charset="0"/>
                <a:cs typeface="Calibri" panose="020F0502020204030204" pitchFamily="34" charset="0"/>
              </a:rPr>
              <a:t>Fi</a:t>
            </a:r>
            <a:r>
              <a:rPr lang="en-US" b="1" u="sng" dirty="0">
                <a:solidFill>
                  <a:srgbClr val="3333FF"/>
                </a:solidFill>
                <a:latin typeface="Calibri" panose="020F0502020204030204" pitchFamily="34" charset="0"/>
                <a:cs typeface="Calibri" panose="020F0502020204030204" pitchFamily="34" charset="0"/>
              </a:rPr>
              <a:t>rst</a:t>
            </a:r>
            <a:r>
              <a:rPr lang="en-US" b="1" dirty="0">
                <a:solidFill>
                  <a:srgbClr val="3333FF"/>
                </a:solidFill>
                <a:latin typeface="Calibri" panose="020F0502020204030204" pitchFamily="34" charset="0"/>
                <a:cs typeface="Calibri" panose="020F0502020204030204" pitchFamily="34" charset="0"/>
              </a:rPr>
              <a:t>, the archaeologists recognize that 3114 BC is not the beginning date for the Maya, hence they call it a “mythical date.”  </a:t>
            </a:r>
          </a:p>
          <a:p>
            <a:pPr>
              <a:buFontTx/>
              <a:buNone/>
            </a:pPr>
            <a:r>
              <a:rPr lang="en-US" b="1" dirty="0">
                <a:solidFill>
                  <a:srgbClr val="3333FF"/>
                </a:solidFill>
                <a:latin typeface="Calibri" panose="020F0502020204030204" pitchFamily="34" charset="0"/>
                <a:cs typeface="Calibri" panose="020F0502020204030204" pitchFamily="34" charset="0"/>
              </a:rPr>
              <a:t>	</a:t>
            </a:r>
          </a:p>
          <a:p>
            <a:pPr>
              <a:buFontTx/>
              <a:buNone/>
            </a:pPr>
            <a:r>
              <a:rPr lang="en-US" b="1" dirty="0">
                <a:solidFill>
                  <a:srgbClr val="3333FF"/>
                </a:solidFill>
                <a:latin typeface="Calibri" panose="020F0502020204030204" pitchFamily="34" charset="0"/>
                <a:cs typeface="Calibri" panose="020F0502020204030204" pitchFamily="34" charset="0"/>
              </a:rPr>
              <a:t>	</a:t>
            </a:r>
            <a:r>
              <a:rPr lang="en-US" b="1" u="sng" dirty="0">
                <a:solidFill>
                  <a:srgbClr val="3333FF"/>
                </a:solidFill>
                <a:latin typeface="Calibri" panose="020F0502020204030204" pitchFamily="34" charset="0"/>
                <a:cs typeface="Calibri" panose="020F0502020204030204" pitchFamily="34" charset="0"/>
              </a:rPr>
              <a:t>Second</a:t>
            </a:r>
            <a:r>
              <a:rPr lang="en-US" b="1" dirty="0">
                <a:solidFill>
                  <a:srgbClr val="3333FF"/>
                </a:solidFill>
                <a:latin typeface="Calibri" panose="020F0502020204030204" pitchFamily="34" charset="0"/>
                <a:cs typeface="Calibri" panose="020F0502020204030204" pitchFamily="34" charset="0"/>
              </a:rPr>
              <a:t>, I feel that since it is carved on stone in several Maya cities, it must be an important date</a:t>
            </a:r>
            <a:r>
              <a:rPr lang="en-US" dirty="0">
                <a:solidFill>
                  <a:srgbClr val="3333FF"/>
                </a:solidFill>
                <a:latin typeface="Calibri" panose="020F0502020204030204" pitchFamily="34" charset="0"/>
                <a:cs typeface="Calibri" panose="020F0502020204030204" pitchFamily="34" charset="0"/>
              </a:rPr>
              <a:t>.  </a:t>
            </a:r>
          </a:p>
        </p:txBody>
      </p:sp>
      <p:sp>
        <p:nvSpPr>
          <p:cNvPr id="5" name="Footer Placeholder 4"/>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2"/>
          <a:stretch>
            <a:fillRect/>
          </a:stretch>
        </p:blipFill>
        <p:spPr>
          <a:xfrm>
            <a:off x="152400" y="136525"/>
            <a:ext cx="8839200" cy="5807075"/>
          </a:xfrm>
          <a:prstGeom prst="rect">
            <a:avLst/>
          </a:prstGeom>
        </p:spPr>
      </p:pic>
    </p:spTree>
    <p:extLst>
      <p:ext uri="{BB962C8B-B14F-4D97-AF65-F5344CB8AC3E}">
        <p14:creationId xmlns:p14="http://schemas.microsoft.com/office/powerpoint/2010/main" val="1121572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5" name="Rectangle 3"/>
          <p:cNvSpPr>
            <a:spLocks noGrp="1" noChangeArrowheads="1"/>
          </p:cNvSpPr>
          <p:nvPr>
            <p:ph type="body" idx="1"/>
          </p:nvPr>
        </p:nvSpPr>
        <p:spPr>
          <a:xfrm>
            <a:off x="914400" y="533400"/>
            <a:ext cx="7391400" cy="6324600"/>
          </a:xfrm>
        </p:spPr>
        <p:txBody>
          <a:bodyPr/>
          <a:lstStyle/>
          <a:p>
            <a:pPr>
              <a:buFontTx/>
              <a:buNone/>
            </a:pPr>
            <a:r>
              <a:rPr lang="en-US" dirty="0">
                <a:solidFill>
                  <a:srgbClr val="FFFF00"/>
                </a:solidFill>
              </a:rPr>
              <a:t>  </a:t>
            </a:r>
          </a:p>
          <a:p>
            <a:pPr>
              <a:buFontTx/>
              <a:buNone/>
            </a:pPr>
            <a:r>
              <a:rPr lang="en-US" dirty="0">
                <a:solidFill>
                  <a:srgbClr val="FFFF00"/>
                </a:solidFill>
              </a:rPr>
              <a:t>	</a:t>
            </a:r>
            <a:r>
              <a:rPr lang="en-US" b="1" u="sng" dirty="0">
                <a:solidFill>
                  <a:srgbClr val="3333FF"/>
                </a:solidFill>
                <a:latin typeface="Calibri" panose="020F0502020204030204" pitchFamily="34" charset="0"/>
                <a:cs typeface="Calibri" panose="020F0502020204030204" pitchFamily="34" charset="0"/>
              </a:rPr>
              <a:t>Third</a:t>
            </a:r>
            <a:r>
              <a:rPr lang="en-US" b="1" dirty="0">
                <a:solidFill>
                  <a:srgbClr val="3333FF"/>
                </a:solidFill>
                <a:latin typeface="Calibri" panose="020F0502020204030204" pitchFamily="34" charset="0"/>
                <a:cs typeface="Calibri" panose="020F0502020204030204" pitchFamily="34" charset="0"/>
              </a:rPr>
              <a:t>, the 3114 B.C. date found in the Maya hieroglyphs is the beginning date for their current creation. </a:t>
            </a:r>
            <a:r>
              <a:rPr lang="en-US" b="1" dirty="0">
                <a:solidFill>
                  <a:srgbClr val="3333FF"/>
                </a:solidFill>
                <a:highlight>
                  <a:srgbClr val="00FFFF"/>
                </a:highlight>
                <a:latin typeface="Calibri" panose="020F0502020204030204" pitchFamily="34" charset="0"/>
                <a:cs typeface="Calibri" panose="020F0502020204030204" pitchFamily="34" charset="0"/>
              </a:rPr>
              <a:t>The past creation date covered from 3114 B.C. to A.D. 2012, about 5,000 thousand years.</a:t>
            </a:r>
          </a:p>
          <a:p>
            <a:pPr>
              <a:buFontTx/>
              <a:buNone/>
            </a:pPr>
            <a:r>
              <a:rPr lang="en-US" b="1" dirty="0">
                <a:solidFill>
                  <a:srgbClr val="66FF66"/>
                </a:solidFill>
                <a:latin typeface="Calibri" panose="020F0502020204030204" pitchFamily="34" charset="0"/>
                <a:cs typeface="Calibri" panose="020F0502020204030204" pitchFamily="34" charset="0"/>
              </a:rPr>
              <a:t>   </a:t>
            </a:r>
          </a:p>
          <a:p>
            <a:pPr>
              <a:buFontTx/>
              <a:buNone/>
            </a:pPr>
            <a:r>
              <a:rPr lang="en-US" b="1" dirty="0">
                <a:solidFill>
                  <a:srgbClr val="66FF66"/>
                </a:solidFill>
                <a:latin typeface="Calibri" panose="020F0502020204030204" pitchFamily="34" charset="0"/>
                <a:cs typeface="Calibri" panose="020F0502020204030204" pitchFamily="34" charset="0"/>
              </a:rPr>
              <a:t> </a:t>
            </a:r>
          </a:p>
          <a:p>
            <a:endParaRPr lang="en-US" sz="3600" b="1" dirty="0"/>
          </a:p>
        </p:txBody>
      </p:sp>
      <p:sp>
        <p:nvSpPr>
          <p:cNvPr id="5" name="Footer Placeholder 4"/>
          <p:cNvSpPr>
            <a:spLocks noGrp="1"/>
          </p:cNvSpPr>
          <p:nvPr>
            <p:ph type="ftr" sz="quarter" idx="11"/>
          </p:nvPr>
        </p:nvSpPr>
        <p:spPr/>
        <p:txBody>
          <a:bodyPr/>
          <a:lstStyle/>
          <a:p>
            <a:r>
              <a:rPr lang="en-US">
                <a:solidFill>
                  <a:schemeClr val="accent2"/>
                </a:solidFill>
              </a:rPr>
              <a:t>© Lyle L. Smith 2022 </a:t>
            </a:r>
            <a:endParaRPr lang="en-US" dirty="0">
              <a:solidFill>
                <a:schemeClr val="accent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3374212-4814-42F3-8FDC-C266ED196966}"/>
              </a:ext>
            </a:extLst>
          </p:cNvPr>
          <p:cNvSpPr>
            <a:spLocks noGrp="1"/>
          </p:cNvSpPr>
          <p:nvPr>
            <p:ph type="ftr" sz="quarter" idx="11"/>
          </p:nvPr>
        </p:nvSpPr>
        <p:spPr/>
        <p:txBody>
          <a:bodyPr/>
          <a:lstStyle/>
          <a:p>
            <a:r>
              <a:rPr lang="en-US">
                <a:solidFill>
                  <a:srgbClr val="FFFF66"/>
                </a:solidFill>
              </a:rPr>
              <a:t>© Lyle L. Smith 2022 </a:t>
            </a:r>
            <a:endParaRPr lang="en-US" dirty="0">
              <a:solidFill>
                <a:srgbClr val="FFFF66"/>
              </a:solidFill>
            </a:endParaRPr>
          </a:p>
        </p:txBody>
      </p:sp>
      <p:sp>
        <p:nvSpPr>
          <p:cNvPr id="6" name="TextBox 5">
            <a:extLst>
              <a:ext uri="{FF2B5EF4-FFF2-40B4-BE49-F238E27FC236}">
                <a16:creationId xmlns:a16="http://schemas.microsoft.com/office/drawing/2014/main" id="{D73799A6-0A71-4E48-B3C0-C56419E0EC53}"/>
              </a:ext>
            </a:extLst>
          </p:cNvPr>
          <p:cNvSpPr txBox="1"/>
          <p:nvPr/>
        </p:nvSpPr>
        <p:spPr>
          <a:xfrm>
            <a:off x="1219200" y="434400"/>
            <a:ext cx="6705600" cy="3539430"/>
          </a:xfrm>
          <a:prstGeom prst="rect">
            <a:avLst/>
          </a:prstGeom>
          <a:noFill/>
        </p:spPr>
        <p:txBody>
          <a:bodyPr wrap="square">
            <a:spAutoFit/>
          </a:bodyPr>
          <a:lstStyle/>
          <a:p>
            <a:pPr algn="l"/>
            <a:endParaRPr kumimoji="0" lang="en-US" sz="3200" b="1" i="0" u="none" strike="noStrike" kern="0" cap="none" spc="0" normalizeH="0" baseline="0" noProof="0" dirty="0">
              <a:ln>
                <a:noFill/>
              </a:ln>
              <a:solidFill>
                <a:srgbClr val="66FF66"/>
              </a:solidFill>
              <a:effectLst/>
              <a:uLnTx/>
              <a:uFillTx/>
              <a:latin typeface="Calibri" panose="020F0502020204030204" pitchFamily="34" charset="0"/>
              <a:ea typeface="+mn-ea"/>
              <a:cs typeface="Calibri" panose="020F0502020204030204" pitchFamily="34" charset="0"/>
            </a:endParaRPr>
          </a:p>
          <a:p>
            <a:pPr algn="l"/>
            <a:r>
              <a:rPr kumimoji="0" lang="en-US" sz="3200" b="1" i="0" u="sng" strike="noStrike" kern="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Fourth</a:t>
            </a:r>
            <a:r>
              <a:rPr kumimoji="0" lang="en-US" sz="3200" b="1" i="0" u="none" strike="noStrike" kern="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 it makes sense to me that the beginning of </a:t>
            </a:r>
            <a:r>
              <a:rPr kumimoji="0" lang="en-US" sz="3200" b="1" i="0" u="none" strike="noStrike" kern="0" cap="none" spc="0" normalizeH="0" baseline="0" noProof="0" dirty="0" err="1">
                <a:ln>
                  <a:noFill/>
                </a:ln>
                <a:solidFill>
                  <a:srgbClr val="3333FF"/>
                </a:solidFill>
                <a:effectLst/>
                <a:uLnTx/>
                <a:uFillTx/>
                <a:latin typeface="Calibri" panose="020F0502020204030204" pitchFamily="34" charset="0"/>
                <a:ea typeface="+mn-ea"/>
                <a:cs typeface="Calibri" panose="020F0502020204030204" pitchFamily="34" charset="0"/>
              </a:rPr>
              <a:t>ceation</a:t>
            </a:r>
            <a:r>
              <a:rPr kumimoji="0" lang="en-US" sz="3200" b="1" i="0" u="none" strike="noStrike" kern="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 in Mesoamerica most probably references the arrival of the Jaredites in the promised land. They could well be the first people in Mesoamerica after the flood.</a:t>
            </a:r>
            <a:endParaRPr lang="en-US" dirty="0">
              <a:solidFill>
                <a:srgbClr val="3333FF"/>
              </a:solidFill>
            </a:endParaRPr>
          </a:p>
        </p:txBody>
      </p:sp>
    </p:spTree>
    <p:extLst>
      <p:ext uri="{BB962C8B-B14F-4D97-AF65-F5344CB8AC3E}">
        <p14:creationId xmlns:p14="http://schemas.microsoft.com/office/powerpoint/2010/main" val="1294242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Grp="1" noChangeArrowheads="1"/>
          </p:cNvSpPr>
          <p:nvPr>
            <p:ph type="body" idx="1"/>
          </p:nvPr>
        </p:nvSpPr>
        <p:spPr>
          <a:xfrm>
            <a:off x="457200" y="381000"/>
            <a:ext cx="8229600" cy="5715000"/>
          </a:xfrm>
        </p:spPr>
        <p:txBody>
          <a:bodyPr/>
          <a:lstStyle/>
          <a:p>
            <a:pPr>
              <a:buFontTx/>
              <a:buNone/>
            </a:pPr>
            <a:r>
              <a:rPr lang="en-US" dirty="0"/>
              <a:t>   </a:t>
            </a:r>
            <a:r>
              <a:rPr lang="en-US" b="1" u="sng" dirty="0">
                <a:solidFill>
                  <a:schemeClr val="accent2"/>
                </a:solidFill>
                <a:latin typeface="Calibri" panose="020F0502020204030204" pitchFamily="34" charset="0"/>
                <a:cs typeface="Calibri" panose="020F0502020204030204" pitchFamily="34" charset="0"/>
              </a:rPr>
              <a:t>Fift</a:t>
            </a:r>
            <a:r>
              <a:rPr lang="en-US" b="1" u="sng" dirty="0">
                <a:solidFill>
                  <a:srgbClr val="3333FF"/>
                </a:solidFill>
                <a:latin typeface="Calibri" panose="020F0502020204030204" pitchFamily="34" charset="0"/>
                <a:cs typeface="Calibri" panose="020F0502020204030204" pitchFamily="34" charset="0"/>
              </a:rPr>
              <a:t>h</a:t>
            </a:r>
            <a:r>
              <a:rPr lang="en-US" b="1" dirty="0">
                <a:solidFill>
                  <a:srgbClr val="3333FF"/>
                </a:solidFill>
                <a:latin typeface="Calibri" panose="020F0502020204030204" pitchFamily="34" charset="0"/>
                <a:cs typeface="Calibri" panose="020F0502020204030204" pitchFamily="34" charset="0"/>
              </a:rPr>
              <a:t>, the best archaeological evidence to support this date is that pottery and domesticated crops first appears in Mesoamerica at about 3000 B.C.  </a:t>
            </a:r>
          </a:p>
          <a:p>
            <a:pPr>
              <a:buFontTx/>
              <a:buNone/>
            </a:pPr>
            <a:r>
              <a:rPr lang="en-US" b="1" dirty="0">
                <a:solidFill>
                  <a:srgbClr val="3333FF"/>
                </a:solidFill>
                <a:latin typeface="Calibri" panose="020F0502020204030204" pitchFamily="34" charset="0"/>
                <a:cs typeface="Calibri" panose="020F0502020204030204" pitchFamily="34" charset="0"/>
              </a:rPr>
              <a:t>   </a:t>
            </a:r>
          </a:p>
          <a:p>
            <a:pPr>
              <a:buFontTx/>
              <a:buNone/>
            </a:pPr>
            <a:r>
              <a:rPr lang="en-US" b="1" dirty="0">
                <a:solidFill>
                  <a:srgbClr val="3333FF"/>
                </a:solidFill>
                <a:latin typeface="Calibri" panose="020F0502020204030204" pitchFamily="34" charset="0"/>
                <a:cs typeface="Calibri" panose="020F0502020204030204" pitchFamily="34" charset="0"/>
              </a:rPr>
              <a:t>	We know from archaeology that Sumer had both pottery and domesticated crops before the flood.</a:t>
            </a:r>
          </a:p>
          <a:p>
            <a:pPr algn="r">
              <a:buFontTx/>
              <a:buNone/>
            </a:pPr>
            <a:r>
              <a:rPr lang="en-US" sz="3600" b="1" dirty="0">
                <a:solidFill>
                  <a:srgbClr val="66FF66"/>
                </a:solidFill>
              </a:rPr>
              <a:t>  </a:t>
            </a: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a:solidFill>
                  <a:schemeClr val="accent2"/>
                </a:solidFill>
              </a:rPr>
              <a:t>© Lyle L. Smith 2022 </a:t>
            </a:r>
            <a:endParaRPr lang="en-US" dirty="0">
              <a:solidFill>
                <a:schemeClr val="accent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b="1"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nation,       1800 BC     Over centuries Jaredites have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had pharaonic like treasures,		        great riches,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 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3773924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2D5E-981F-856A-F5E8-1149AB34990F}"/>
              </a:ext>
            </a:extLst>
          </p:cNvPr>
          <p:cNvSpPr>
            <a:spLocks noGrp="1"/>
          </p:cNvSpPr>
          <p:nvPr>
            <p:ph type="title"/>
          </p:nvPr>
        </p:nvSpPr>
        <p:spPr>
          <a:xfrm>
            <a:off x="457200" y="274638"/>
            <a:ext cx="8229600" cy="106362"/>
          </a:xfrm>
        </p:spPr>
        <p:txBody>
          <a:bodyPr/>
          <a:lstStyle/>
          <a:p>
            <a:endParaRPr lang="en-US" dirty="0"/>
          </a:p>
        </p:txBody>
      </p:sp>
      <p:sp>
        <p:nvSpPr>
          <p:cNvPr id="3" name="Content Placeholder 2">
            <a:extLst>
              <a:ext uri="{FF2B5EF4-FFF2-40B4-BE49-F238E27FC236}">
                <a16:creationId xmlns:a16="http://schemas.microsoft.com/office/drawing/2014/main" id="{E5BC4317-6070-2B43-A7B8-A316EF47F8B4}"/>
              </a:ext>
            </a:extLst>
          </p:cNvPr>
          <p:cNvSpPr>
            <a:spLocks noGrp="1"/>
          </p:cNvSpPr>
          <p:nvPr>
            <p:ph idx="1"/>
          </p:nvPr>
        </p:nvSpPr>
        <p:spPr>
          <a:xfrm>
            <a:off x="762000" y="457200"/>
            <a:ext cx="7620000" cy="5668963"/>
          </a:xfrm>
        </p:spPr>
        <p:txBody>
          <a:bodyPr/>
          <a:lstStyle/>
          <a:p>
            <a:pPr marL="0" indent="0">
              <a:buNone/>
            </a:pPr>
            <a:r>
              <a:rPr kumimoji="0" lang="en-US" b="1" i="0" u="none" strike="noStrike" kern="1200" cap="none" spc="0" normalizeH="0" baseline="0" noProof="0" dirty="0">
                <a:ln>
                  <a:noFill/>
                </a:ln>
                <a:solidFill>
                  <a:srgbClr val="3333FF"/>
                </a:solidFill>
                <a:effectLst/>
                <a:uLnTx/>
                <a:uFillTx/>
                <a:latin typeface="Calibri"/>
                <a:ea typeface="+mn-ea"/>
                <a:cs typeface="+mn-cs"/>
              </a:rPr>
              <a:t>This angel, Moroni, gave Joseph Smith ancient records written in an unknown script, which contained the everlasting gospel. Joseph translated these records, by the power and gift of God, and published them as The Book of Mormon. Could ANYONE in 1830, without God’s help, have written a three-thousand-year history that matches current archaeological evidence of the Olmec and their predecessors in event, date and sequence?</a:t>
            </a:r>
            <a:endParaRPr lang="en-US" b="1" dirty="0">
              <a:solidFill>
                <a:srgbClr val="3333FF"/>
              </a:solidFill>
            </a:endParaRPr>
          </a:p>
        </p:txBody>
      </p:sp>
      <p:sp>
        <p:nvSpPr>
          <p:cNvPr id="4" name="Footer Placeholder 3">
            <a:extLst>
              <a:ext uri="{FF2B5EF4-FFF2-40B4-BE49-F238E27FC236}">
                <a16:creationId xmlns:a16="http://schemas.microsoft.com/office/drawing/2014/main" id="{3400961B-41ED-2FF6-B900-B30A8E787E94}"/>
              </a:ext>
            </a:extLst>
          </p:cNvPr>
          <p:cNvSpPr>
            <a:spLocks noGrp="1"/>
          </p:cNvSpPr>
          <p:nvPr>
            <p:ph type="ftr" sz="quarter" idx="11"/>
          </p:nvPr>
        </p:nvSpPr>
        <p:spPr/>
        <p:txBody>
          <a:bodyPr/>
          <a:lstStyle/>
          <a:p>
            <a:r>
              <a:rPr lang="en-US" dirty="0">
                <a:solidFill>
                  <a:srgbClr val="3333FF"/>
                </a:solidFill>
              </a:rPr>
              <a:t>© Lyle L. Smith 2022 </a:t>
            </a:r>
          </a:p>
        </p:txBody>
      </p:sp>
      <p:sp>
        <p:nvSpPr>
          <p:cNvPr id="6" name="TextBox 5">
            <a:extLst>
              <a:ext uri="{FF2B5EF4-FFF2-40B4-BE49-F238E27FC236}">
                <a16:creationId xmlns:a16="http://schemas.microsoft.com/office/drawing/2014/main" id="{E0187F34-B108-A18C-7519-855146C38620}"/>
              </a:ext>
            </a:extLst>
          </p:cNvPr>
          <p:cNvSpPr txBox="1"/>
          <p:nvPr/>
        </p:nvSpPr>
        <p:spPr>
          <a:xfrm>
            <a:off x="2286000" y="3290501"/>
            <a:ext cx="4572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68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3"/>
          <p:cNvSpPr>
            <a:spLocks noGrp="1" noChangeArrowheads="1"/>
          </p:cNvSpPr>
          <p:nvPr>
            <p:ph type="body" idx="1"/>
          </p:nvPr>
        </p:nvSpPr>
        <p:spPr>
          <a:xfrm>
            <a:off x="914400" y="609600"/>
            <a:ext cx="7162800" cy="5516563"/>
          </a:xfrm>
        </p:spPr>
        <p:txBody>
          <a:bodyPr/>
          <a:lstStyle/>
          <a:p>
            <a:pPr>
              <a:buFontTx/>
              <a:buNone/>
            </a:pPr>
            <a:r>
              <a:rPr lang="en-US" dirty="0"/>
              <a:t>   </a:t>
            </a:r>
          </a:p>
          <a:p>
            <a:pPr>
              <a:buFontTx/>
              <a:buNone/>
            </a:pPr>
            <a:r>
              <a:rPr lang="en-US" dirty="0">
                <a:solidFill>
                  <a:schemeClr val="accent2"/>
                </a:solidFill>
              </a:rPr>
              <a:t>   </a:t>
            </a:r>
            <a:r>
              <a:rPr lang="en-US" b="1" dirty="0">
                <a:solidFill>
                  <a:srgbClr val="3333FF"/>
                </a:solidFill>
                <a:latin typeface="Calibri" panose="020F0502020204030204" pitchFamily="34" charset="0"/>
                <a:cs typeface="Calibri" panose="020F0502020204030204" pitchFamily="34" charset="0"/>
              </a:rPr>
              <a:t>Ether records that shortly after the Jaredites arrived in the promised land,</a:t>
            </a:r>
          </a:p>
          <a:p>
            <a:pPr>
              <a:buFontTx/>
              <a:buNone/>
            </a:pP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highlight>
                  <a:srgbClr val="00FFFF"/>
                </a:highlight>
                <a:latin typeface="Calibri" panose="020F0502020204030204" pitchFamily="34" charset="0"/>
                <a:cs typeface="Calibri" panose="020F0502020204030204" pitchFamily="34" charset="0"/>
              </a:rPr>
              <a:t>“That </a:t>
            </a:r>
            <a:r>
              <a:rPr lang="en-US" b="1" dirty="0">
                <a:solidFill>
                  <a:srgbClr val="3333FF"/>
                </a:solidFill>
                <a:latin typeface="Calibri" panose="020F0502020204030204" pitchFamily="34" charset="0"/>
                <a:cs typeface="Calibri" panose="020F0502020204030204" pitchFamily="34" charset="0"/>
              </a:rPr>
              <a:t>they began to spread upon the face of the land, and to multiply and to till the earth, and they did wax strong in the land.”		</a:t>
            </a:r>
            <a:r>
              <a:rPr lang="en-US" sz="3600" dirty="0">
                <a:solidFill>
                  <a:srgbClr val="3333FF"/>
                </a:solidFill>
              </a:rPr>
              <a:t>   </a:t>
            </a:r>
            <a:r>
              <a:rPr lang="en-US" sz="2000" b="1" dirty="0">
                <a:solidFill>
                  <a:srgbClr val="3333FF"/>
                </a:solidFill>
                <a:latin typeface="Calibri" panose="020F0502020204030204" pitchFamily="34" charset="0"/>
                <a:cs typeface="Calibri" panose="020F0502020204030204" pitchFamily="34" charset="0"/>
              </a:rPr>
              <a:t>Ether 3:20</a:t>
            </a:r>
          </a:p>
        </p:txBody>
      </p:sp>
      <p:sp>
        <p:nvSpPr>
          <p:cNvPr id="5" name="Footer Placeholder 4"/>
          <p:cNvSpPr>
            <a:spLocks noGrp="1"/>
          </p:cNvSpPr>
          <p:nvPr>
            <p:ph type="ftr" sz="quarter" idx="11"/>
          </p:nvPr>
        </p:nvSpPr>
        <p:spPr/>
        <p:txBody>
          <a:bodyPr/>
          <a:lstStyle/>
          <a:p>
            <a:r>
              <a:rPr lang="en-US">
                <a:solidFill>
                  <a:schemeClr val="accent2"/>
                </a:solidFill>
              </a:rPr>
              <a:t>© Lyle L. Smith 2022 </a:t>
            </a:r>
            <a:endParaRPr lang="en-US" dirty="0">
              <a:solidFill>
                <a:schemeClr val="accent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457200" y="274638"/>
            <a:ext cx="8229600" cy="106362"/>
          </a:xfrm>
        </p:spPr>
        <p:txBody>
          <a:bodyPr/>
          <a:lstStyle/>
          <a:p>
            <a:endParaRPr lang="en-US" sz="4000" dirty="0"/>
          </a:p>
        </p:txBody>
      </p:sp>
      <p:sp>
        <p:nvSpPr>
          <p:cNvPr id="459779" name="Rectangle 3"/>
          <p:cNvSpPr>
            <a:spLocks noGrp="1" noChangeArrowheads="1"/>
          </p:cNvSpPr>
          <p:nvPr>
            <p:ph type="body" idx="1"/>
          </p:nvPr>
        </p:nvSpPr>
        <p:spPr>
          <a:xfrm>
            <a:off x="1143000" y="533400"/>
            <a:ext cx="6934200" cy="5592763"/>
          </a:xfrm>
        </p:spPr>
        <p:txBody>
          <a:bodyPr/>
          <a:lstStyle/>
          <a:p>
            <a:pPr>
              <a:buFontTx/>
              <a:buNone/>
            </a:pPr>
            <a:r>
              <a:rPr lang="en-US" b="1"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Centuries later, at the time of King Omer, maybe about 2500 B.C.,</a:t>
            </a:r>
            <a:r>
              <a:rPr lang="en-US" b="1" i="1"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a part of them made a migration eastward, overland, to another sea-shore, east from where they had been earlier. This puts their civilization on two seas.</a:t>
            </a:r>
            <a:r>
              <a:rPr lang="en-US" b="1" dirty="0">
                <a:solidFill>
                  <a:srgbClr val="3333FF"/>
                </a:solidFill>
              </a:rPr>
              <a:t>				</a:t>
            </a:r>
            <a:r>
              <a:rPr lang="en-US" sz="2000" b="1" dirty="0">
                <a:solidFill>
                  <a:srgbClr val="3333FF"/>
                </a:solidFill>
                <a:latin typeface="Calibri" panose="020F0502020204030204" pitchFamily="34" charset="0"/>
                <a:cs typeface="Calibri" panose="020F0502020204030204" pitchFamily="34" charset="0"/>
              </a:rPr>
              <a:t>Ether 4:3 and 4</a:t>
            </a:r>
          </a:p>
          <a:p>
            <a:pPr>
              <a:buFontTx/>
              <a:buNone/>
            </a:pPr>
            <a:r>
              <a:rPr lang="en-US" sz="2000" b="1" dirty="0">
                <a:solidFill>
                  <a:srgbClr val="3333FF"/>
                </a:solidFill>
                <a:latin typeface="Calibri" panose="020F0502020204030204" pitchFamily="34" charset="0"/>
                <a:cs typeface="Calibri" panose="020F0502020204030204" pitchFamily="34" charset="0"/>
              </a:rPr>
              <a:t>	</a:t>
            </a:r>
          </a:p>
          <a:p>
            <a:pPr>
              <a:buFontTx/>
              <a:buNone/>
            </a:pPr>
            <a:r>
              <a:rPr lang="en-US" sz="2000" b="1" dirty="0">
                <a:solidFill>
                  <a:srgbClr val="3333FF"/>
                </a:solidFill>
                <a:latin typeface="Calibri" panose="020F0502020204030204" pitchFamily="34" charset="0"/>
                <a:cs typeface="Calibri" panose="020F0502020204030204" pitchFamily="34" charset="0"/>
              </a:rPr>
              <a:t>	See Glenn Scot’s book </a:t>
            </a:r>
            <a:r>
              <a:rPr lang="en-US" sz="2000" b="1" i="1" dirty="0">
                <a:solidFill>
                  <a:srgbClr val="3333FF"/>
                </a:solidFill>
                <a:latin typeface="Calibri" panose="020F0502020204030204" pitchFamily="34" charset="0"/>
                <a:cs typeface="Calibri" panose="020F0502020204030204" pitchFamily="34" charset="0"/>
              </a:rPr>
              <a:t>Voices from the Dust </a:t>
            </a:r>
            <a:r>
              <a:rPr lang="en-US" sz="2000" b="1" dirty="0">
                <a:solidFill>
                  <a:srgbClr val="3333FF"/>
                </a:solidFill>
                <a:latin typeface="Calibri" panose="020F0502020204030204" pitchFamily="34" charset="0"/>
                <a:cs typeface="Calibri" panose="020F0502020204030204" pitchFamily="34" charset="0"/>
              </a:rPr>
              <a:t>for a great Jaredite timeline.</a:t>
            </a:r>
            <a:r>
              <a:rPr lang="en-US" b="1" dirty="0">
                <a:solidFill>
                  <a:srgbClr val="3333FF"/>
                </a:solidFill>
                <a:latin typeface="Calibri" panose="020F0502020204030204" pitchFamily="34" charset="0"/>
                <a:cs typeface="Calibri" panose="020F0502020204030204" pitchFamily="34" charset="0"/>
              </a:rPr>
              <a:t>	</a:t>
            </a:r>
            <a:r>
              <a:rPr lang="en-US" b="1" dirty="0">
                <a:solidFill>
                  <a:srgbClr val="FF7C80"/>
                </a:solidFill>
              </a:rPr>
              <a:t>		</a:t>
            </a:r>
            <a:endParaRPr lang="en-US" sz="2000" b="1" dirty="0">
              <a:solidFill>
                <a:srgbClr val="66FF66"/>
              </a:solidFill>
            </a:endParaRPr>
          </a:p>
          <a:p>
            <a:pPr algn="r"/>
            <a:endParaRPr lang="en-US" sz="2400" b="1" dirty="0"/>
          </a:p>
        </p:txBody>
      </p:sp>
      <p:sp>
        <p:nvSpPr>
          <p:cNvPr id="4" name="Footer Placeholder 3"/>
          <p:cNvSpPr>
            <a:spLocks noGrp="1"/>
          </p:cNvSpPr>
          <p:nvPr>
            <p:ph type="ftr" sz="quarter" idx="11"/>
          </p:nvPr>
        </p:nvSpPr>
        <p:spPr>
          <a:xfrm>
            <a:off x="3048000" y="6172200"/>
            <a:ext cx="2895600" cy="476250"/>
          </a:xfrm>
        </p:spPr>
        <p:txBody>
          <a:bodyPr/>
          <a:lstStyle/>
          <a:p>
            <a:r>
              <a:rPr lang="en-US">
                <a:solidFill>
                  <a:schemeClr val="accent2"/>
                </a:solidFill>
              </a:rPr>
              <a:t>© Lyle L. Smith 2022 </a:t>
            </a:r>
            <a:endParaRPr lang="en-US" dirty="0">
              <a:solidFill>
                <a:schemeClr val="accent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a:xfrm>
            <a:off x="2743200" y="61722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1400" b="0" i="0" u="none" strike="noStrike" kern="1200" cap="none" spc="0" normalizeH="0" baseline="0" noProof="0" dirty="0">
                <a:ln>
                  <a:noFill/>
                </a:ln>
                <a:solidFill>
                  <a:srgbClr val="3333FF"/>
                </a:solidFill>
                <a:effectLst/>
                <a:uLnTx/>
                <a:uFillTx/>
                <a:latin typeface="Arial" charset="0"/>
                <a:ea typeface="+mn-ea"/>
                <a:cs typeface="+mn-cs"/>
              </a:rPr>
              <a:t>Lyle L. Smith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2"/>
          <a:stretch>
            <a:fillRect/>
          </a:stretch>
        </p:blipFill>
        <p:spPr>
          <a:xfrm>
            <a:off x="152400" y="136525"/>
            <a:ext cx="8839200" cy="5730875"/>
          </a:xfrm>
          <a:prstGeom prst="rect">
            <a:avLst/>
          </a:prstGeom>
        </p:spPr>
      </p:pic>
    </p:spTree>
    <p:extLst>
      <p:ext uri="{BB962C8B-B14F-4D97-AF65-F5344CB8AC3E}">
        <p14:creationId xmlns:p14="http://schemas.microsoft.com/office/powerpoint/2010/main" val="2929303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362527"/>
            <a:ext cx="6934200" cy="5715000"/>
          </a:xfrm>
        </p:spPr>
        <p:txBody>
          <a:bodyPr/>
          <a:lstStyle/>
          <a:p>
            <a:pPr>
              <a:buNone/>
            </a:pPr>
            <a:r>
              <a:rPr lang="en-US" b="1"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According to Glenn Scott’s timeline in his book </a:t>
            </a:r>
            <a:r>
              <a:rPr lang="en-US" b="1" i="1" dirty="0">
                <a:solidFill>
                  <a:srgbClr val="3333FF"/>
                </a:solidFill>
                <a:latin typeface="Calibri" panose="020F0502020204030204" pitchFamily="34" charset="0"/>
                <a:cs typeface="Calibri" panose="020F0502020204030204" pitchFamily="34" charset="0"/>
              </a:rPr>
              <a:t>Voices from the Dust</a:t>
            </a:r>
            <a:r>
              <a:rPr lang="en-US" b="1" dirty="0">
                <a:solidFill>
                  <a:srgbClr val="3333FF"/>
                </a:solidFill>
                <a:latin typeface="Calibri" panose="020F0502020204030204" pitchFamily="34" charset="0"/>
                <a:cs typeface="Calibri" panose="020F0502020204030204" pitchFamily="34" charset="0"/>
              </a:rPr>
              <a:t>, at the time of King </a:t>
            </a:r>
            <a:r>
              <a:rPr lang="en-US" b="1" dirty="0" err="1">
                <a:solidFill>
                  <a:srgbClr val="3333FF"/>
                </a:solidFill>
                <a:latin typeface="Calibri" panose="020F0502020204030204" pitchFamily="34" charset="0"/>
                <a:cs typeface="Calibri" panose="020F0502020204030204" pitchFamily="34" charset="0"/>
              </a:rPr>
              <a:t>Heth</a:t>
            </a:r>
            <a:r>
              <a:rPr lang="en-US" b="1" dirty="0">
                <a:solidFill>
                  <a:srgbClr val="3333FF"/>
                </a:solidFill>
                <a:latin typeface="Calibri" panose="020F0502020204030204" pitchFamily="34" charset="0"/>
                <a:cs typeface="Calibri" panose="020F0502020204030204" pitchFamily="34" charset="0"/>
              </a:rPr>
              <a:t>, about 2100 B.C., prophets came into the land again crying repentance. There would be a great famine in the land if the people did not repent.</a:t>
            </a:r>
          </a:p>
        </p:txBody>
      </p:sp>
      <p:sp>
        <p:nvSpPr>
          <p:cNvPr id="3" name="Footer Placeholder 2"/>
          <p:cNvSpPr>
            <a:spLocks noGrp="1"/>
          </p:cNvSpPr>
          <p:nvPr>
            <p:ph type="ftr" sz="quarter" idx="11"/>
          </p:nvPr>
        </p:nvSpPr>
        <p:spPr/>
        <p:txBody>
          <a:bodyPr/>
          <a:lstStyle/>
          <a:p>
            <a:r>
              <a:rPr lang="en-US" dirty="0">
                <a:solidFill>
                  <a:srgbClr val="3333FF"/>
                </a:solidFill>
              </a:rPr>
              <a:t>© Lyle L. Smith 2022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3"/>
          <p:cNvSpPr>
            <a:spLocks noGrp="1" noChangeArrowheads="1"/>
          </p:cNvSpPr>
          <p:nvPr>
            <p:ph type="body" idx="1"/>
          </p:nvPr>
        </p:nvSpPr>
        <p:spPr>
          <a:xfrm>
            <a:off x="1028700" y="685800"/>
            <a:ext cx="7086600" cy="5135563"/>
          </a:xfrm>
        </p:spPr>
        <p:txBody>
          <a:bodyPr/>
          <a:lstStyle/>
          <a:p>
            <a:pPr>
              <a:buFontTx/>
              <a:buNone/>
            </a:pPr>
            <a:r>
              <a:rPr lang="en-US"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“There began to be a great dearth upon the land, and the inhabitants began to be destroyed exceeding fast, because of the dearth, for there was no rain upon the face of the earth….”</a:t>
            </a:r>
          </a:p>
          <a:p>
            <a:pPr algn="r">
              <a:buFontTx/>
              <a:buNone/>
            </a:pPr>
            <a:r>
              <a:rPr lang="en-US" sz="2000" b="1" dirty="0">
                <a:solidFill>
                  <a:srgbClr val="3333FF"/>
                </a:solidFill>
                <a:latin typeface="Calibri" panose="020F0502020204030204" pitchFamily="34" charset="0"/>
                <a:cs typeface="Calibri" panose="020F0502020204030204" pitchFamily="34" charset="0"/>
              </a:rPr>
              <a:t>  Ether 4: 35</a:t>
            </a:r>
          </a:p>
          <a:p>
            <a:pPr algn="r">
              <a:buFontTx/>
              <a:buNone/>
            </a:pPr>
            <a:endParaRPr lang="en-US" sz="2000" b="1" dirty="0">
              <a:solidFill>
                <a:srgbClr val="66FF66"/>
              </a:solidFill>
            </a:endParaRPr>
          </a:p>
          <a:p>
            <a:pPr>
              <a:buFontTx/>
              <a:buNone/>
            </a:pP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a:solidFill>
                  <a:srgbClr val="66FF66"/>
                </a:solidFill>
              </a:rPr>
              <a:t>© Lyle L. Smith 2022 </a:t>
            </a:r>
            <a:endParaRPr lang="en-US" dirty="0">
              <a:solidFill>
                <a:srgbClr val="66FF66"/>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9" name="Rectangle 3"/>
          <p:cNvSpPr>
            <a:spLocks noGrp="1" noChangeArrowheads="1"/>
          </p:cNvSpPr>
          <p:nvPr>
            <p:ph type="body" idx="1"/>
          </p:nvPr>
        </p:nvSpPr>
        <p:spPr>
          <a:xfrm>
            <a:off x="1066800" y="304800"/>
            <a:ext cx="7162800" cy="5745163"/>
          </a:xfrm>
        </p:spPr>
        <p:txBody>
          <a:bodyPr/>
          <a:lstStyle/>
          <a:p>
            <a:pPr>
              <a:buFontTx/>
              <a:buNone/>
            </a:pPr>
            <a:r>
              <a:rPr lang="en-US" sz="3600" dirty="0">
                <a:solidFill>
                  <a:srgbClr val="66FF66"/>
                </a:solidFill>
              </a:rPr>
              <a:t>	</a:t>
            </a:r>
          </a:p>
          <a:p>
            <a:pPr>
              <a:buFontTx/>
              <a:buNone/>
            </a:pPr>
            <a:r>
              <a:rPr lang="en-US" sz="3600" dirty="0">
                <a:solidFill>
                  <a:srgbClr val="66FF66"/>
                </a:solidFill>
              </a:rPr>
              <a:t>  </a:t>
            </a:r>
            <a:r>
              <a:rPr lang="en-US" dirty="0">
                <a:solidFill>
                  <a:srgbClr val="3333FF"/>
                </a:solidFill>
                <a:latin typeface="Calibri" panose="020F0502020204030204" pitchFamily="34" charset="0"/>
                <a:cs typeface="Calibri" panose="020F0502020204030204" pitchFamily="34" charset="0"/>
              </a:rPr>
              <a:t>“</a:t>
            </a:r>
            <a:r>
              <a:rPr lang="en-US" b="1" dirty="0">
                <a:solidFill>
                  <a:srgbClr val="3333FF"/>
                </a:solidFill>
                <a:latin typeface="Calibri" panose="020F0502020204030204" pitchFamily="34" charset="0"/>
                <a:cs typeface="Calibri" panose="020F0502020204030204" pitchFamily="34" charset="0"/>
              </a:rPr>
              <a:t>Geologists have recognized a period of excessively high temperatures which created the deserts of the Southwest. This is known as the Hypsithermal and peaked somewhere between 2000 and 1500 B.C.”</a:t>
            </a:r>
            <a:r>
              <a:rPr lang="en-US" sz="2400" b="1" dirty="0">
                <a:solidFill>
                  <a:srgbClr val="3333FF"/>
                </a:solidFill>
              </a:rPr>
              <a:t>	</a:t>
            </a:r>
            <a:r>
              <a:rPr lang="en-US" sz="2000" b="1" dirty="0">
                <a:solidFill>
                  <a:srgbClr val="3333FF"/>
                </a:solidFill>
              </a:rPr>
              <a:t>Michael Coe in </a:t>
            </a:r>
            <a:r>
              <a:rPr lang="en-US" sz="2000" b="1" i="1" dirty="0">
                <a:solidFill>
                  <a:srgbClr val="3333FF"/>
                </a:solidFill>
              </a:rPr>
              <a:t>Mexico</a:t>
            </a:r>
            <a:r>
              <a:rPr lang="en-US" sz="2000" b="1" dirty="0">
                <a:solidFill>
                  <a:srgbClr val="3333FF"/>
                </a:solidFill>
              </a:rPr>
              <a:t>, 1994:26-27.</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b="1"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654380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3"/>
          <p:cNvSpPr>
            <a:spLocks noGrp="1" noChangeArrowheads="1"/>
          </p:cNvSpPr>
          <p:nvPr>
            <p:ph type="body" idx="1"/>
          </p:nvPr>
        </p:nvSpPr>
        <p:spPr>
          <a:xfrm>
            <a:off x="1143000" y="533400"/>
            <a:ext cx="7010400" cy="5592763"/>
          </a:xfrm>
        </p:spPr>
        <p:txBody>
          <a:bodyPr/>
          <a:lstStyle/>
          <a:p>
            <a:pPr>
              <a:buFontTx/>
              <a:buNone/>
            </a:pPr>
            <a:r>
              <a:rPr lang="en-US" b="1" dirty="0">
                <a:solidFill>
                  <a:srgbClr val="FFFF00"/>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Following the great dearth, it appears that the Jaredites fulfilled the promise of being a great nation. This is when the archaeologists recognize the Olmec, beginning about 2000 B.C.</a:t>
            </a:r>
          </a:p>
          <a:p>
            <a:pPr>
              <a:buFontTx/>
              <a:buNone/>
            </a:pP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“And there will I bless thee and thy seed, and raise up unto me of thy seed, and of the seed of thy brother, and they who shall go with thee, a great nation….” 		</a:t>
            </a: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Ether 1:19 &amp; 20</a:t>
            </a:r>
          </a:p>
        </p:txBody>
      </p:sp>
      <p:sp>
        <p:nvSpPr>
          <p:cNvPr id="5" name="Footer Placeholder 4"/>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3" name="Rectangle 3"/>
          <p:cNvSpPr>
            <a:spLocks noGrp="1" noChangeArrowheads="1"/>
          </p:cNvSpPr>
          <p:nvPr>
            <p:ph type="body" idx="1"/>
          </p:nvPr>
        </p:nvSpPr>
        <p:spPr>
          <a:xfrm>
            <a:off x="838200" y="1600200"/>
            <a:ext cx="7162800" cy="4525963"/>
          </a:xfrm>
        </p:spPr>
        <p:txBody>
          <a:bodyPr/>
          <a:lstStyle/>
          <a:p>
            <a:pPr>
              <a:buFontTx/>
              <a:buNone/>
            </a:pPr>
            <a:r>
              <a:rPr lang="en-US" dirty="0">
                <a:solidFill>
                  <a:srgbClr val="FF0066"/>
                </a:solidFill>
              </a:rPr>
              <a:t> </a:t>
            </a:r>
            <a:r>
              <a:rPr lang="en-US" dirty="0"/>
              <a:t>  </a:t>
            </a:r>
            <a:r>
              <a:rPr lang="en-US" b="1" dirty="0">
                <a:solidFill>
                  <a:srgbClr val="3333FF"/>
                </a:solidFill>
                <a:latin typeface="Calibri" panose="020F0502020204030204" pitchFamily="34" charset="0"/>
                <a:cs typeface="Calibri" panose="020F0502020204030204" pitchFamily="34" charset="0"/>
              </a:rPr>
              <a:t>“And it came to pass that </a:t>
            </a:r>
            <a:r>
              <a:rPr lang="en-US" b="1" dirty="0" err="1">
                <a:solidFill>
                  <a:srgbClr val="3333FF"/>
                </a:solidFill>
                <a:latin typeface="Calibri" panose="020F0502020204030204" pitchFamily="34" charset="0"/>
                <a:cs typeface="Calibri" panose="020F0502020204030204" pitchFamily="34" charset="0"/>
              </a:rPr>
              <a:t>Coriantum</a:t>
            </a:r>
            <a:r>
              <a:rPr lang="en-US" b="1" dirty="0">
                <a:solidFill>
                  <a:srgbClr val="3333FF"/>
                </a:solidFill>
                <a:latin typeface="Calibri" panose="020F0502020204030204" pitchFamily="34" charset="0"/>
                <a:cs typeface="Calibri" panose="020F0502020204030204" pitchFamily="34" charset="0"/>
              </a:rPr>
              <a:t> did walk  in the steps of his father, and did build many might cities, and did administer that which was good unto his people, in all his days.”	</a:t>
            </a:r>
            <a:r>
              <a:rPr lang="en-US" sz="3600" b="1" dirty="0">
                <a:solidFill>
                  <a:srgbClr val="3333FF"/>
                </a:solidFill>
              </a:rPr>
              <a:t>   </a:t>
            </a:r>
            <a:r>
              <a:rPr lang="en-US" sz="2000" b="1" dirty="0">
                <a:solidFill>
                  <a:srgbClr val="3333FF"/>
                </a:solidFill>
                <a:latin typeface="Calibri" panose="020F0502020204030204" pitchFamily="34" charset="0"/>
                <a:cs typeface="Calibri" panose="020F0502020204030204" pitchFamily="34" charset="0"/>
              </a:rPr>
              <a:t>Ether 4:25</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3"/>
          <p:cNvSpPr>
            <a:spLocks noGrp="1" noChangeArrowheads="1"/>
          </p:cNvSpPr>
          <p:nvPr>
            <p:ph type="body" idx="1"/>
          </p:nvPr>
        </p:nvSpPr>
        <p:spPr>
          <a:xfrm>
            <a:off x="1447800" y="1600200"/>
            <a:ext cx="6629400" cy="4525963"/>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“And they built a great city by the narrow neck of land, by the place</a:t>
            </a:r>
          </a:p>
          <a:p>
            <a:pPr>
              <a:buFontTx/>
              <a:buNone/>
            </a:pPr>
            <a:r>
              <a:rPr lang="en-US" b="1" dirty="0">
                <a:solidFill>
                  <a:srgbClr val="3333FF"/>
                </a:solidFill>
                <a:latin typeface="Calibri" panose="020F0502020204030204" pitchFamily="34" charset="0"/>
                <a:cs typeface="Calibri" panose="020F0502020204030204" pitchFamily="34" charset="0"/>
              </a:rPr>
              <a:t>   where the sea divides the land.”						</a:t>
            </a:r>
            <a:r>
              <a:rPr lang="en-US" sz="2000" b="1" dirty="0">
                <a:solidFill>
                  <a:srgbClr val="3333FF"/>
                </a:solidFill>
                <a:latin typeface="Calibri" panose="020F0502020204030204" pitchFamily="34" charset="0"/>
                <a:cs typeface="Calibri" panose="020F0502020204030204" pitchFamily="34" charset="0"/>
              </a:rPr>
              <a:t>Ether 4:68</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33400"/>
            <a:ext cx="7239000" cy="5592763"/>
          </a:xfrm>
        </p:spPr>
        <p:txBody>
          <a:bodyPr/>
          <a:lstStyle/>
          <a:p>
            <a:pPr>
              <a:buFont typeface="Arial" charset="0"/>
              <a:buNone/>
            </a:pPr>
            <a:r>
              <a:rPr lang="en-US" b="1" dirty="0">
                <a:solidFill>
                  <a:srgbClr val="002060"/>
                </a:solidFill>
              </a:rPr>
              <a:t>   </a:t>
            </a:r>
            <a:r>
              <a:rPr lang="en-US" b="1" dirty="0">
                <a:solidFill>
                  <a:srgbClr val="3333FF"/>
                </a:solidFill>
                <a:latin typeface="Calibri" panose="020F0502020204030204" pitchFamily="34" charset="0"/>
                <a:cs typeface="Calibri" panose="020F0502020204030204" pitchFamily="34" charset="0"/>
              </a:rPr>
              <a:t>Many believers in The Book of Mormon want to know about the civilizations that once occupied the Americas. </a:t>
            </a:r>
          </a:p>
          <a:p>
            <a:pPr>
              <a:buFont typeface="Arial" charset="0"/>
              <a:buNone/>
            </a:pPr>
            <a:endParaRPr lang="en-US" b="1" dirty="0">
              <a:solidFill>
                <a:srgbClr val="3333FF"/>
              </a:solidFill>
              <a:latin typeface="Calibri" panose="020F0502020204030204" pitchFamily="34" charset="0"/>
              <a:cs typeface="Calibri" panose="020F0502020204030204" pitchFamily="34" charset="0"/>
            </a:endParaRPr>
          </a:p>
          <a:p>
            <a:pPr>
              <a:buFont typeface="Arial" charset="0"/>
              <a:buNone/>
            </a:pPr>
            <a:r>
              <a:rPr lang="en-US" b="1" dirty="0">
                <a:solidFill>
                  <a:srgbClr val="3333FF"/>
                </a:solidFill>
                <a:latin typeface="Calibri" panose="020F0502020204030204" pitchFamily="34" charset="0"/>
                <a:cs typeface="Calibri" panose="020F0502020204030204" pitchFamily="34" charset="0"/>
              </a:rPr>
              <a:t>	Is there evidence that these pre-Columbian peoples are those found in The Book of Mormon? </a:t>
            </a:r>
          </a:p>
          <a:p>
            <a:endParaRPr lang="en-US" dirty="0"/>
          </a:p>
        </p:txBody>
      </p:sp>
      <p:sp>
        <p:nvSpPr>
          <p:cNvPr id="4" name="Footer Placeholder 3"/>
          <p:cNvSpPr>
            <a:spLocks noGrp="1"/>
          </p:cNvSpPr>
          <p:nvPr>
            <p:ph type="ftr" sz="quarter" idx="11"/>
          </p:nvPr>
        </p:nvSpPr>
        <p:spPr/>
        <p:txBody>
          <a:bodyPr/>
          <a:lstStyle/>
          <a:p>
            <a:r>
              <a:rPr lang="en-US" dirty="0">
                <a:solidFill>
                  <a:srgbClr val="3333FF"/>
                </a:solidFill>
              </a:rPr>
              <a:t>© Lyle L. Smith 2022 </a:t>
            </a:r>
          </a:p>
        </p:txBody>
      </p:sp>
    </p:spTree>
    <p:extLst>
      <p:ext uri="{BB962C8B-B14F-4D97-AF65-F5344CB8AC3E}">
        <p14:creationId xmlns:p14="http://schemas.microsoft.com/office/powerpoint/2010/main" val="3243836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9" name="Rectangle 5"/>
          <p:cNvSpPr>
            <a:spLocks noGrp="1" noChangeArrowheads="1"/>
          </p:cNvSpPr>
          <p:nvPr>
            <p:ph type="body" idx="1"/>
          </p:nvPr>
        </p:nvSpPr>
        <p:spPr>
          <a:xfrm>
            <a:off x="990600" y="381000"/>
            <a:ext cx="7162800" cy="5668963"/>
          </a:xfrm>
        </p:spPr>
        <p:txBody>
          <a:bodyPr/>
          <a:lstStyle/>
          <a:p>
            <a:pPr>
              <a:lnSpc>
                <a:spcPct val="90000"/>
              </a:lnSpc>
              <a:buFontTx/>
              <a:buNone/>
            </a:pPr>
            <a:r>
              <a:rPr lang="en-US" dirty="0">
                <a:solidFill>
                  <a:srgbClr val="3333FF"/>
                </a:solidFill>
              </a:rPr>
              <a:t>   </a:t>
            </a:r>
            <a:r>
              <a:rPr lang="en-US" b="1" dirty="0">
                <a:solidFill>
                  <a:srgbClr val="3333FF"/>
                </a:solidFill>
                <a:latin typeface="Calibri" panose="020F0502020204030204" pitchFamily="34" charset="0"/>
                <a:cs typeface="Calibri" panose="020F0502020204030204" pitchFamily="34" charset="0"/>
              </a:rPr>
              <a:t>“And the whole face of the land northward was covered with inhabitants; and they were exceeding industrious . . . and they did have silks and fine twined linen . . . and never could be a people more blessed than were they, and more prospered by the hand of the Lord….”	</a:t>
            </a:r>
            <a:r>
              <a:rPr lang="en-US" sz="1800" b="1" dirty="0">
                <a:solidFill>
                  <a:srgbClr val="3333FF"/>
                </a:solidFill>
                <a:latin typeface="Calibri" panose="020F0502020204030204" pitchFamily="34" charset="0"/>
                <a:cs typeface="Calibri" panose="020F0502020204030204" pitchFamily="34" charset="0"/>
              </a:rPr>
              <a:t> Ether 4:70, 73, 78</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1" name="Rectangle 3"/>
          <p:cNvSpPr>
            <a:spLocks noGrp="1" noChangeArrowheads="1"/>
          </p:cNvSpPr>
          <p:nvPr>
            <p:ph type="body" idx="1"/>
          </p:nvPr>
        </p:nvSpPr>
        <p:spPr>
          <a:xfrm>
            <a:off x="914400" y="304800"/>
            <a:ext cx="7239000" cy="5821363"/>
          </a:xfrm>
        </p:spPr>
        <p:txBody>
          <a:bodyPr/>
          <a:lstStyle/>
          <a:p>
            <a:pPr>
              <a:buFontTx/>
              <a:buNone/>
            </a:pPr>
            <a:r>
              <a:rPr lang="en-US" dirty="0"/>
              <a:t>   </a:t>
            </a:r>
          </a:p>
          <a:p>
            <a:pPr>
              <a:buFontTx/>
              <a:buNone/>
            </a:pPr>
            <a:r>
              <a:rPr lang="en-US" b="1" dirty="0">
                <a:solidFill>
                  <a:srgbClr val="3333FF"/>
                </a:solidFill>
                <a:latin typeface="Calibri" panose="020F0502020204030204" pitchFamily="34" charset="0"/>
                <a:cs typeface="Calibri" panose="020F0502020204030204" pitchFamily="34" charset="0"/>
              </a:rPr>
              <a:t>Great city by a narrow neck of land, where the sea divides the land</a:t>
            </a:r>
          </a:p>
          <a:p>
            <a:pPr>
              <a:buFontTx/>
              <a:buNone/>
            </a:pPr>
            <a:r>
              <a:rPr lang="en-US" b="1" dirty="0">
                <a:solidFill>
                  <a:srgbClr val="3333FF"/>
                </a:solidFill>
                <a:latin typeface="Calibri" panose="020F0502020204030204" pitchFamily="34" charset="0"/>
                <a:cs typeface="Calibri" panose="020F0502020204030204" pitchFamily="34" charset="0"/>
              </a:rPr>
              <a:t>   </a:t>
            </a:r>
            <a:r>
              <a:rPr lang="en-US" b="1" u="sng" dirty="0">
                <a:solidFill>
                  <a:srgbClr val="3333FF"/>
                </a:solidFill>
                <a:latin typeface="Calibri" panose="020F0502020204030204" pitchFamily="34" charset="0"/>
                <a:cs typeface="Calibri" panose="020F0502020204030204" pitchFamily="34" charset="0"/>
              </a:rPr>
              <a:t>Land Northward</a:t>
            </a:r>
            <a:r>
              <a:rPr lang="en-US" b="1" dirty="0">
                <a:solidFill>
                  <a:srgbClr val="3333FF"/>
                </a:solidFill>
                <a:latin typeface="Calibri" panose="020F0502020204030204" pitchFamily="34" charset="0"/>
                <a:cs typeface="Calibri" panose="020F0502020204030204" pitchFamily="34" charset="0"/>
              </a:rPr>
              <a:t> covered with inhabitants</a:t>
            </a:r>
          </a:p>
          <a:p>
            <a:pPr>
              <a:buFontTx/>
              <a:buNone/>
            </a:pPr>
            <a:r>
              <a:rPr lang="en-US" b="1" dirty="0">
                <a:solidFill>
                  <a:srgbClr val="3333FF"/>
                </a:solidFill>
                <a:latin typeface="Calibri" panose="020F0502020204030204" pitchFamily="34" charset="0"/>
                <a:cs typeface="Calibri" panose="020F0502020204030204" pitchFamily="34" charset="0"/>
              </a:rPr>
              <a:t>   Metals</a:t>
            </a:r>
          </a:p>
          <a:p>
            <a:pPr>
              <a:buFontTx/>
              <a:buNone/>
            </a:pPr>
            <a:r>
              <a:rPr lang="en-US" b="1" dirty="0">
                <a:solidFill>
                  <a:srgbClr val="3333FF"/>
                </a:solidFill>
                <a:latin typeface="Calibri" panose="020F0502020204030204" pitchFamily="34" charset="0"/>
                <a:cs typeface="Calibri" panose="020F0502020204030204" pitchFamily="34" charset="0"/>
              </a:rPr>
              <a:t>   Silks and fine twined linen</a:t>
            </a:r>
          </a:p>
          <a:p>
            <a:pPr>
              <a:buFontTx/>
              <a:buNone/>
            </a:pPr>
            <a:r>
              <a:rPr lang="en-US" b="1" dirty="0">
                <a:solidFill>
                  <a:srgbClr val="3333FF"/>
                </a:solidFill>
                <a:latin typeface="Calibri" panose="020F0502020204030204" pitchFamily="34" charset="0"/>
                <a:cs typeface="Calibri" panose="020F0502020204030204" pitchFamily="34" charset="0"/>
              </a:rPr>
              <a:t>   Tools, weapons of war </a:t>
            </a:r>
          </a:p>
          <a:p>
            <a:pPr>
              <a:buFontTx/>
              <a:buNone/>
            </a:pPr>
            <a:r>
              <a:rPr lang="en-US" b="1" dirty="0">
                <a:solidFill>
                  <a:srgbClr val="3333FF"/>
                </a:solidFill>
                <a:latin typeface="Calibri" panose="020F0502020204030204" pitchFamily="34" charset="0"/>
                <a:cs typeface="Calibri" panose="020F0502020204030204" pitchFamily="34" charset="0"/>
              </a:rPr>
              <a:t>   </a:t>
            </a:r>
            <a:r>
              <a:rPr lang="en-US" b="1" u="sng" dirty="0">
                <a:solidFill>
                  <a:srgbClr val="3333FF"/>
                </a:solidFill>
                <a:latin typeface="Calibri" panose="020F0502020204030204" pitchFamily="34" charset="0"/>
                <a:cs typeface="Calibri" panose="020F0502020204030204" pitchFamily="34" charset="0"/>
              </a:rPr>
              <a:t>Land Southward</a:t>
            </a:r>
            <a:r>
              <a:rPr lang="en-US" b="1" dirty="0">
                <a:solidFill>
                  <a:srgbClr val="3333FF"/>
                </a:solidFill>
                <a:latin typeface="Calibri" panose="020F0502020204030204" pitchFamily="34" charset="0"/>
                <a:cs typeface="Calibri" panose="020F0502020204030204" pitchFamily="34" charset="0"/>
              </a:rPr>
              <a:t> kept as wilderness</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2"/>
          <a:stretch>
            <a:fillRect/>
          </a:stretch>
        </p:blipFill>
        <p:spPr>
          <a:xfrm>
            <a:off x="152400" y="136526"/>
            <a:ext cx="8839200" cy="5959474"/>
          </a:xfrm>
          <a:prstGeom prst="rect">
            <a:avLst/>
          </a:prstGeom>
        </p:spPr>
      </p:pic>
    </p:spTree>
    <p:extLst>
      <p:ext uri="{BB962C8B-B14F-4D97-AF65-F5344CB8AC3E}">
        <p14:creationId xmlns:p14="http://schemas.microsoft.com/office/powerpoint/2010/main" val="135161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b="1"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b="1"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b="1"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b="1"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408013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5" name="Rectangle 3"/>
          <p:cNvSpPr>
            <a:spLocks noGrp="1" noChangeArrowheads="1"/>
          </p:cNvSpPr>
          <p:nvPr>
            <p:ph type="body" idx="1"/>
          </p:nvPr>
        </p:nvSpPr>
        <p:spPr>
          <a:xfrm>
            <a:off x="457200" y="685800"/>
            <a:ext cx="8229600" cy="5440363"/>
          </a:xfrm>
        </p:spPr>
        <p:txBody>
          <a:bodyPr/>
          <a:lstStyle/>
          <a:p>
            <a:pPr>
              <a:buFontTx/>
              <a:buNone/>
            </a:pPr>
            <a:r>
              <a:rPr lang="en-US" b="1" dirty="0">
                <a:solidFill>
                  <a:srgbClr val="66FF66"/>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What does archaeology indicate about this period after the dearth?</a:t>
            </a:r>
          </a:p>
          <a:p>
            <a:pPr>
              <a:buFontTx/>
              <a:buNone/>
            </a:pPr>
            <a:endParaRPr lang="en-US" b="1" dirty="0">
              <a:solidFill>
                <a:srgbClr val="3333FF"/>
              </a:solidFill>
              <a:latin typeface="Calibri" panose="020F0502020204030204" pitchFamily="34" charset="0"/>
              <a:cs typeface="Calibri" panose="020F0502020204030204" pitchFamily="34" charset="0"/>
            </a:endParaRPr>
          </a:p>
          <a:p>
            <a:pPr>
              <a:buFontTx/>
              <a:buNone/>
            </a:pPr>
            <a:r>
              <a:rPr lang="en-US" dirty="0">
                <a:solidFill>
                  <a:srgbClr val="3333FF"/>
                </a:solidFill>
                <a:latin typeface="Calibri" panose="020F0502020204030204" pitchFamily="34" charset="0"/>
                <a:cs typeface="Calibri" panose="020F0502020204030204" pitchFamily="34" charset="0"/>
              </a:rPr>
              <a:t>   		</a:t>
            </a:r>
            <a:r>
              <a:rPr lang="en-US" sz="2800" b="1" dirty="0">
                <a:solidFill>
                  <a:srgbClr val="3333FF"/>
                </a:solidFill>
                <a:latin typeface="Calibri" panose="020F0502020204030204" pitchFamily="34" charset="0"/>
                <a:cs typeface="Calibri" panose="020F0502020204030204" pitchFamily="34" charset="0"/>
              </a:rPr>
              <a:t>“Major Olmec cities began by 1800 BC.”</a:t>
            </a:r>
          </a:p>
          <a:p>
            <a:pPr>
              <a:buFontTx/>
              <a:buNone/>
            </a:pPr>
            <a:r>
              <a:rPr lang="en-US" sz="2000"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Michael Coe in </a:t>
            </a:r>
            <a:r>
              <a:rPr lang="en-US" sz="2000" b="1" i="1" dirty="0">
                <a:solidFill>
                  <a:srgbClr val="3333FF"/>
                </a:solidFill>
                <a:latin typeface="Calibri" panose="020F0502020204030204" pitchFamily="34" charset="0"/>
                <a:cs typeface="Calibri" panose="020F0502020204030204" pitchFamily="34" charset="0"/>
              </a:rPr>
              <a:t>Mexico, </a:t>
            </a:r>
            <a:r>
              <a:rPr lang="en-US" sz="2000" b="1" dirty="0">
                <a:solidFill>
                  <a:srgbClr val="3333FF"/>
                </a:solidFill>
                <a:latin typeface="Calibri" panose="020F0502020204030204" pitchFamily="34" charset="0"/>
                <a:cs typeface="Calibri" panose="020F0502020204030204" pitchFamily="34" charset="0"/>
              </a:rPr>
              <a:t>4</a:t>
            </a:r>
            <a:r>
              <a:rPr lang="en-US" sz="2000" b="1" baseline="30000" dirty="0">
                <a:solidFill>
                  <a:srgbClr val="3333FF"/>
                </a:solidFill>
                <a:latin typeface="Calibri" panose="020F0502020204030204" pitchFamily="34" charset="0"/>
                <a:cs typeface="Calibri" panose="020F0502020204030204" pitchFamily="34" charset="0"/>
              </a:rPr>
              <a:t>th</a:t>
            </a:r>
            <a:r>
              <a:rPr lang="en-US" sz="2000" b="1" dirty="0">
                <a:solidFill>
                  <a:srgbClr val="3333FF"/>
                </a:solidFill>
                <a:latin typeface="Calibri" panose="020F0502020204030204" pitchFamily="34" charset="0"/>
                <a:cs typeface="Calibri" panose="020F0502020204030204" pitchFamily="34" charset="0"/>
              </a:rPr>
              <a:t> Edition, 1994:62</a:t>
            </a:r>
            <a:r>
              <a:rPr lang="en-US" sz="2000" dirty="0">
                <a:solidFill>
                  <a:srgbClr val="3333FF"/>
                </a:solidFill>
                <a:latin typeface="Calibri" panose="020F0502020204030204" pitchFamily="34" charset="0"/>
                <a:cs typeface="Calibri" panose="020F0502020204030204" pitchFamily="34" charset="0"/>
              </a:rPr>
              <a:t>.</a:t>
            </a:r>
          </a:p>
        </p:txBody>
      </p:sp>
      <p:sp>
        <p:nvSpPr>
          <p:cNvPr id="5" name="Footer Placeholder 4"/>
          <p:cNvSpPr>
            <a:spLocks noGrp="1"/>
          </p:cNvSpPr>
          <p:nvPr>
            <p:ph type="ftr" sz="quarter" idx="11"/>
          </p:nvPr>
        </p:nvSpPr>
        <p:spPr/>
        <p:txBody>
          <a:bodyPr/>
          <a:lstStyle/>
          <a:p>
            <a:r>
              <a:rPr lang="en-US">
                <a:solidFill>
                  <a:srgbClr val="66FF66"/>
                </a:solidFill>
              </a:rPr>
              <a:t>© Lyle L. Smith 2022 </a:t>
            </a:r>
            <a:endParaRPr lang="en-US" dirty="0">
              <a:solidFill>
                <a:srgbClr val="66FF66"/>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9" name="Rectangle 3"/>
          <p:cNvSpPr>
            <a:spLocks noGrp="1" noChangeArrowheads="1"/>
          </p:cNvSpPr>
          <p:nvPr>
            <p:ph type="body" idx="1"/>
          </p:nvPr>
        </p:nvSpPr>
        <p:spPr>
          <a:xfrm>
            <a:off x="1066800" y="762000"/>
            <a:ext cx="7162800" cy="5364163"/>
          </a:xfrm>
        </p:spPr>
        <p:txBody>
          <a:bodyPr/>
          <a:lstStyle/>
          <a:p>
            <a:pPr>
              <a:lnSpc>
                <a:spcPct val="90000"/>
              </a:lnSpc>
              <a:buFontTx/>
              <a:buNone/>
            </a:pPr>
            <a:r>
              <a:rPr lang="en-US" b="1" dirty="0">
                <a:solidFill>
                  <a:srgbClr val="99CC00"/>
                </a:solidFill>
              </a:rPr>
              <a:t>   </a:t>
            </a:r>
            <a:r>
              <a:rPr lang="en-US" b="1" dirty="0">
                <a:solidFill>
                  <a:srgbClr val="3333FF"/>
                </a:solidFill>
                <a:latin typeface="Calibri" panose="020F0502020204030204" pitchFamily="34" charset="0"/>
                <a:cs typeface="Calibri" panose="020F0502020204030204" pitchFamily="34" charset="0"/>
              </a:rPr>
              <a:t>“Because of their early achievement in art, politics, religion and economics, the Olmec stand for many as a kind of “mother culture” to all the civilizations that came after, including the Maya and the Aztec.”	</a:t>
            </a:r>
          </a:p>
          <a:p>
            <a:pPr>
              <a:lnSpc>
                <a:spcPct val="90000"/>
              </a:lnSpc>
              <a:buFontTx/>
              <a:buNone/>
            </a:pPr>
            <a:r>
              <a:rPr lang="en-US" dirty="0">
                <a:solidFill>
                  <a:srgbClr val="3333FF"/>
                </a:solidFill>
              </a:rPr>
              <a:t>   			</a:t>
            </a:r>
            <a:r>
              <a:rPr lang="en-US" sz="2000" b="1" dirty="0">
                <a:solidFill>
                  <a:srgbClr val="3333FF"/>
                </a:solidFill>
                <a:latin typeface="Calibri" panose="020F0502020204030204" pitchFamily="34" charset="0"/>
                <a:cs typeface="Calibri" panose="020F0502020204030204" pitchFamily="34" charset="0"/>
              </a:rPr>
              <a:t>George Stuart in “New Light on the Olmec” 		</a:t>
            </a:r>
            <a:r>
              <a:rPr lang="en-US" sz="2000" b="1" i="1" dirty="0">
                <a:solidFill>
                  <a:srgbClr val="3333FF"/>
                </a:solidFill>
                <a:latin typeface="Calibri" panose="020F0502020204030204" pitchFamily="34" charset="0"/>
                <a:cs typeface="Calibri" panose="020F0502020204030204" pitchFamily="34" charset="0"/>
              </a:rPr>
              <a:t>National Geographic,</a:t>
            </a:r>
            <a:r>
              <a:rPr lang="en-US" sz="2000" b="1" dirty="0">
                <a:solidFill>
                  <a:srgbClr val="3333FF"/>
                </a:solidFill>
                <a:latin typeface="Calibri" panose="020F0502020204030204" pitchFamily="34" charset="0"/>
                <a:cs typeface="Calibri" panose="020F0502020204030204" pitchFamily="34" charset="0"/>
              </a:rPr>
              <a:t> November 1993:88-114.</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3" name="Rectangle 3"/>
          <p:cNvSpPr>
            <a:spLocks noGrp="1" noChangeArrowheads="1"/>
          </p:cNvSpPr>
          <p:nvPr>
            <p:ph type="body" idx="1"/>
          </p:nvPr>
        </p:nvSpPr>
        <p:spPr>
          <a:xfrm>
            <a:off x="762000" y="762000"/>
            <a:ext cx="7162800" cy="4983163"/>
          </a:xfrm>
        </p:spPr>
        <p:txBody>
          <a:bodyPr/>
          <a:lstStyle/>
          <a:p>
            <a:pPr>
              <a:lnSpc>
                <a:spcPct val="90000"/>
              </a:lnSpc>
              <a:buFontTx/>
              <a:buNone/>
            </a:pPr>
            <a:r>
              <a:rPr lang="en-US" dirty="0"/>
              <a:t>   </a:t>
            </a:r>
            <a:r>
              <a:rPr lang="en-US" b="1" dirty="0">
                <a:solidFill>
                  <a:srgbClr val="3333FF"/>
                </a:solidFill>
                <a:latin typeface="Calibri" panose="020F0502020204030204" pitchFamily="34" charset="0"/>
                <a:cs typeface="Calibri" panose="020F0502020204030204" pitchFamily="34" charset="0"/>
              </a:rPr>
              <a:t>“Olmecs were the first Native Americans to erect large architectural complexes, live in nucleated towns and cities, and develop a sophisticated art style executed in stone and other imperishable media.”</a:t>
            </a:r>
          </a:p>
          <a:p>
            <a:pPr>
              <a:lnSpc>
                <a:spcPct val="90000"/>
              </a:lnSpc>
              <a:buFontTx/>
              <a:buNone/>
            </a:pPr>
            <a:r>
              <a:rPr lang="en-US" b="1" dirty="0">
                <a:solidFill>
                  <a:srgbClr val="3333FF"/>
                </a:solidFill>
              </a:rPr>
              <a:t>	</a:t>
            </a:r>
            <a:r>
              <a:rPr lang="en-US" sz="2400" b="1" dirty="0">
                <a:solidFill>
                  <a:srgbClr val="3333FF"/>
                </a:solidFill>
              </a:rPr>
              <a:t>			</a:t>
            </a:r>
            <a:r>
              <a:rPr lang="en-US" sz="2000" b="1" dirty="0">
                <a:solidFill>
                  <a:srgbClr val="3333FF"/>
                </a:solidFill>
              </a:rPr>
              <a:t>Richard A. Diehl in </a:t>
            </a:r>
            <a:r>
              <a:rPr lang="en-US" sz="2000" b="1" i="1" dirty="0">
                <a:solidFill>
                  <a:srgbClr val="3333FF"/>
                </a:solidFill>
              </a:rPr>
              <a:t>The Olmecs: 				America’s First Civilization</a:t>
            </a:r>
            <a:r>
              <a:rPr lang="en-US" sz="2000" b="1" dirty="0">
                <a:solidFill>
                  <a:srgbClr val="3333FF"/>
                </a:solidFill>
              </a:rPr>
              <a:t>, 				2004:12.</a:t>
            </a:r>
          </a:p>
          <a:p>
            <a:pPr>
              <a:lnSpc>
                <a:spcPct val="90000"/>
              </a:lnSpc>
            </a:pPr>
            <a:endParaRPr lang="en-US" sz="2000" b="1" dirty="0">
              <a:solidFill>
                <a:srgbClr val="66FF66"/>
              </a:solidFill>
            </a:endParaRPr>
          </a:p>
          <a:p>
            <a:pPr>
              <a:lnSpc>
                <a:spcPct val="90000"/>
              </a:lnSpc>
            </a:pPr>
            <a:endParaRPr lang="en-US" sz="2400" dirty="0">
              <a:solidFill>
                <a:srgbClr val="66FF66"/>
              </a:solidFill>
            </a:endParaRP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7" name="Rectangle 3"/>
          <p:cNvSpPr>
            <a:spLocks noGrp="1" noChangeArrowheads="1"/>
          </p:cNvSpPr>
          <p:nvPr>
            <p:ph type="body" idx="1"/>
          </p:nvPr>
        </p:nvSpPr>
        <p:spPr>
          <a:xfrm>
            <a:off x="1066800" y="685800"/>
            <a:ext cx="6858000" cy="4525963"/>
          </a:xfrm>
        </p:spPr>
        <p:txBody>
          <a:bodyPr/>
          <a:lstStyle/>
          <a:p>
            <a:pPr>
              <a:buFontTx/>
              <a:buNone/>
            </a:pP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“Today we realize that the Olmecs and some of their contemporaries lived in societies too large and complex to be considered simple village farmer folk.”</a:t>
            </a:r>
          </a:p>
          <a:p>
            <a:pPr>
              <a:buFontTx/>
              <a:buNone/>
            </a:pPr>
            <a:r>
              <a:rPr lang="en-US" b="1"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Richard A. Diehl in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 2004:8</a:t>
            </a:r>
          </a:p>
          <a:p>
            <a:pPr>
              <a:buFontTx/>
              <a:buNone/>
            </a:pP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1" name="Rectangle 3"/>
          <p:cNvSpPr>
            <a:spLocks noGrp="1" noChangeArrowheads="1"/>
          </p:cNvSpPr>
          <p:nvPr>
            <p:ph type="body" idx="1"/>
          </p:nvPr>
        </p:nvSpPr>
        <p:spPr>
          <a:xfrm>
            <a:off x="1066800" y="762000"/>
            <a:ext cx="6858000" cy="5364163"/>
          </a:xfrm>
        </p:spPr>
        <p:txBody>
          <a:bodyPr/>
          <a:lstStyle/>
          <a:p>
            <a:pPr>
              <a:buFontTx/>
              <a:buNone/>
            </a:pPr>
            <a:r>
              <a:rPr lang="en-US" dirty="0">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“Many large Olmec archaeological sites lie undisturbed beneath cattle pastures and jungles . . . others remain completely unknown to modern archaeology.”</a:t>
            </a:r>
          </a:p>
          <a:p>
            <a:pPr>
              <a:buFontTx/>
              <a:buNone/>
            </a:pP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Richard A. Diehl in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 2004:8, 10.</a:t>
            </a:r>
          </a:p>
          <a:p>
            <a:pPr>
              <a:buFontTx/>
              <a:buNone/>
            </a:pP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6" name="Rectangle 4"/>
          <p:cNvSpPr>
            <a:spLocks noGrp="1" noChangeArrowheads="1"/>
          </p:cNvSpPr>
          <p:nvPr>
            <p:ph type="ctrTitle"/>
          </p:nvPr>
        </p:nvSpPr>
        <p:spPr>
          <a:xfrm>
            <a:off x="914400" y="0"/>
            <a:ext cx="7543800" cy="685800"/>
          </a:xfrm>
        </p:spPr>
        <p:txBody>
          <a:bodyPr/>
          <a:lstStyle/>
          <a:p>
            <a:r>
              <a:rPr lang="en-US" sz="2400" b="1" dirty="0">
                <a:solidFill>
                  <a:srgbClr val="3333FF"/>
                </a:solidFill>
              </a:rPr>
              <a:t>Olmec Ruins from the Air in Mexico</a:t>
            </a:r>
          </a:p>
        </p:txBody>
      </p:sp>
      <p:pic>
        <p:nvPicPr>
          <p:cNvPr id="586755" name="Picture 3"/>
          <p:cNvPicPr>
            <a:picLocks noGrp="1" noChangeAspect="1" noChangeArrowheads="1"/>
          </p:cNvPicPr>
          <p:nvPr>
            <p:ph type="subTitle" idx="1"/>
          </p:nvPr>
        </p:nvPicPr>
        <p:blipFill>
          <a:blip r:embed="rId2" cstate="print"/>
          <a:srcRect/>
          <a:stretch>
            <a:fillRect/>
          </a:stretch>
        </p:blipFill>
        <p:spPr>
          <a:xfrm>
            <a:off x="0" y="685800"/>
            <a:ext cx="9144000" cy="6172200"/>
          </a:xfrm>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solidFill>
                  <a:srgbClr val="3333FF"/>
                </a:solidFill>
              </a:rPr>
              <a:t>© Lyle L. Smith 2022 </a:t>
            </a:r>
          </a:p>
        </p:txBody>
      </p:sp>
      <p:sp>
        <p:nvSpPr>
          <p:cNvPr id="3" name="Rectangle 2"/>
          <p:cNvSpPr/>
          <p:nvPr/>
        </p:nvSpPr>
        <p:spPr>
          <a:xfrm>
            <a:off x="1371600" y="136525"/>
            <a:ext cx="6400800" cy="5509200"/>
          </a:xfrm>
          <a:prstGeom prst="rect">
            <a:avLst/>
          </a:prstGeom>
        </p:spPr>
        <p:txBody>
          <a:bodyPr wrap="square">
            <a:spAutoFit/>
          </a:bodyPr>
          <a:lstStyle/>
          <a:p>
            <a:pPr algn="l">
              <a:buNone/>
            </a:pPr>
            <a:endParaRPr lang="en-US" sz="3200" dirty="0">
              <a:solidFill>
                <a:srgbClr val="66FF66"/>
              </a:solidFill>
              <a:latin typeface="Calibri" panose="020F0502020204030204" pitchFamily="34" charset="0"/>
              <a:cs typeface="Calibri" panose="020F0502020204030204" pitchFamily="34" charset="0"/>
            </a:endParaRPr>
          </a:p>
          <a:p>
            <a:pPr algn="l">
              <a:buNone/>
            </a:pPr>
            <a:r>
              <a:rPr lang="en-US" sz="3200" dirty="0">
                <a:solidFill>
                  <a:srgbClr val="3333FF"/>
                </a:solidFill>
                <a:latin typeface="Calibri" panose="020F0502020204030204" pitchFamily="34" charset="0"/>
                <a:cs typeface="Calibri" panose="020F0502020204030204" pitchFamily="34" charset="0"/>
              </a:rPr>
              <a:t>In this presentation we are going to look at the </a:t>
            </a:r>
            <a:r>
              <a:rPr lang="en-US" sz="3200" u="sng" dirty="0">
                <a:solidFill>
                  <a:srgbClr val="3333FF"/>
                </a:solidFill>
                <a:latin typeface="Calibri" panose="020F0502020204030204" pitchFamily="34" charset="0"/>
                <a:cs typeface="Calibri" panose="020F0502020204030204" pitchFamily="34" charset="0"/>
              </a:rPr>
              <a:t>Jaredites</a:t>
            </a:r>
            <a:r>
              <a:rPr lang="en-US" sz="3200" dirty="0">
                <a:solidFill>
                  <a:srgbClr val="3333FF"/>
                </a:solidFill>
                <a:latin typeface="Calibri" panose="020F0502020204030204" pitchFamily="34" charset="0"/>
                <a:cs typeface="Calibri" panose="020F0502020204030204" pitchFamily="34" charset="0"/>
              </a:rPr>
              <a:t>. We will look at where they </a:t>
            </a:r>
            <a:r>
              <a:rPr lang="en-US" sz="3200" u="sng" dirty="0">
                <a:solidFill>
                  <a:srgbClr val="3333FF"/>
                </a:solidFill>
                <a:latin typeface="Calibri" panose="020F0502020204030204" pitchFamily="34" charset="0"/>
                <a:cs typeface="Calibri" panose="020F0502020204030204" pitchFamily="34" charset="0"/>
              </a:rPr>
              <a:t>came from</a:t>
            </a:r>
            <a:r>
              <a:rPr lang="en-US" sz="3200" dirty="0">
                <a:solidFill>
                  <a:srgbClr val="3333FF"/>
                </a:solidFill>
                <a:latin typeface="Calibri" panose="020F0502020204030204" pitchFamily="34" charset="0"/>
                <a:cs typeface="Calibri" panose="020F0502020204030204" pitchFamily="34" charset="0"/>
              </a:rPr>
              <a:t>, their </a:t>
            </a:r>
            <a:r>
              <a:rPr lang="en-US" sz="3200" u="sng" dirty="0">
                <a:solidFill>
                  <a:srgbClr val="3333FF"/>
                </a:solidFill>
                <a:latin typeface="Calibri" panose="020F0502020204030204" pitchFamily="34" charset="0"/>
                <a:cs typeface="Calibri" panose="020F0502020204030204" pitchFamily="34" charset="0"/>
              </a:rPr>
              <a:t>journey</a:t>
            </a:r>
            <a:r>
              <a:rPr lang="en-US" sz="3200" dirty="0">
                <a:solidFill>
                  <a:srgbClr val="3333FF"/>
                </a:solidFill>
                <a:latin typeface="Calibri" panose="020F0502020204030204" pitchFamily="34" charset="0"/>
                <a:cs typeface="Calibri" panose="020F0502020204030204" pitchFamily="34" charset="0"/>
              </a:rPr>
              <a:t>, and the probability of when </a:t>
            </a:r>
            <a:r>
              <a:rPr lang="en-US" sz="3200" u="sng" dirty="0">
                <a:solidFill>
                  <a:srgbClr val="3333FF"/>
                </a:solidFill>
                <a:latin typeface="Calibri" panose="020F0502020204030204" pitchFamily="34" charset="0"/>
                <a:cs typeface="Calibri" panose="020F0502020204030204" pitchFamily="34" charset="0"/>
              </a:rPr>
              <a:t>they arrived</a:t>
            </a:r>
            <a:r>
              <a:rPr lang="en-US" sz="3200" dirty="0">
                <a:solidFill>
                  <a:srgbClr val="3333FF"/>
                </a:solidFill>
                <a:latin typeface="Calibri" panose="020F0502020204030204" pitchFamily="34" charset="0"/>
                <a:cs typeface="Calibri" panose="020F0502020204030204" pitchFamily="34" charset="0"/>
              </a:rPr>
              <a:t> in the New World.</a:t>
            </a:r>
          </a:p>
          <a:p>
            <a:pPr algn="l">
              <a:buNone/>
            </a:pPr>
            <a:endParaRPr lang="en-US" sz="3200" dirty="0">
              <a:solidFill>
                <a:srgbClr val="3333FF"/>
              </a:solidFill>
              <a:latin typeface="Calibri" panose="020F0502020204030204" pitchFamily="34" charset="0"/>
              <a:cs typeface="Calibri" panose="020F0502020204030204" pitchFamily="34" charset="0"/>
            </a:endParaRPr>
          </a:p>
          <a:p>
            <a:pPr algn="l">
              <a:buNone/>
            </a:pPr>
            <a:r>
              <a:rPr lang="en-US" sz="3200" dirty="0">
                <a:solidFill>
                  <a:srgbClr val="3333FF"/>
                </a:solidFill>
                <a:latin typeface="Calibri" panose="020F0502020204030204" pitchFamily="34" charset="0"/>
                <a:cs typeface="Calibri" panose="020F0502020204030204" pitchFamily="34" charset="0"/>
              </a:rPr>
              <a:t>Then we will look at their civilization in the </a:t>
            </a:r>
            <a:r>
              <a:rPr lang="en-US" sz="3200" u="sng" dirty="0">
                <a:solidFill>
                  <a:srgbClr val="3333FF"/>
                </a:solidFill>
                <a:latin typeface="Calibri" panose="020F0502020204030204" pitchFamily="34" charset="0"/>
                <a:cs typeface="Calibri" panose="020F0502020204030204" pitchFamily="34" charset="0"/>
              </a:rPr>
              <a:t>New World</a:t>
            </a:r>
            <a:r>
              <a:rPr lang="en-US" sz="3200" dirty="0">
                <a:solidFill>
                  <a:srgbClr val="3333FF"/>
                </a:solidFill>
                <a:latin typeface="Calibri" panose="020F0502020204030204" pitchFamily="34" charset="0"/>
                <a:cs typeface="Calibri" panose="020F0502020204030204" pitchFamily="34" charset="0"/>
              </a:rPr>
              <a:t>.</a:t>
            </a:r>
          </a:p>
          <a:p>
            <a:pPr algn="l">
              <a:buNone/>
            </a:pPr>
            <a:endParaRPr lang="en-US" sz="3200" dirty="0">
              <a:solidFill>
                <a:srgbClr val="92D050"/>
              </a:solidFill>
              <a:latin typeface="Calibri" panose="020F0502020204030204" pitchFamily="34" charset="0"/>
              <a:cs typeface="Calibri" panose="020F0502020204030204" pitchFamily="34" charset="0"/>
            </a:endParaRPr>
          </a:p>
          <a:p>
            <a:pPr algn="l">
              <a:buNone/>
            </a:pPr>
            <a:endParaRPr lang="en-US" sz="3200" dirty="0">
              <a:solidFill>
                <a:srgbClr val="92D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9735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5" name="Rectangle 3"/>
          <p:cNvSpPr>
            <a:spLocks noGrp="1" noChangeArrowheads="1"/>
          </p:cNvSpPr>
          <p:nvPr>
            <p:ph type="body" idx="1"/>
          </p:nvPr>
        </p:nvSpPr>
        <p:spPr>
          <a:xfrm>
            <a:off x="457200" y="533400"/>
            <a:ext cx="8229600" cy="5592763"/>
          </a:xfrm>
        </p:spPr>
        <p:txBody>
          <a:bodyPr/>
          <a:lstStyle/>
          <a:p>
            <a:pPr>
              <a:buFontTx/>
              <a:buNone/>
            </a:pPr>
            <a:endParaRPr lang="en-US" dirty="0">
              <a:latin typeface="Calibri" panose="020F0502020204030204" pitchFamily="34" charset="0"/>
              <a:cs typeface="Calibri" panose="020F0502020204030204" pitchFamily="34" charset="0"/>
            </a:endParaRPr>
          </a:p>
          <a:p>
            <a:pPr>
              <a:buFontTx/>
              <a:buNone/>
            </a:pPr>
            <a:r>
              <a:rPr lang="en-US" dirty="0">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“The total quantity of treasures uncovered in Complex A (at the Olmec city of La </a:t>
            </a:r>
            <a:r>
              <a:rPr lang="en-US" b="1" dirty="0" err="1">
                <a:solidFill>
                  <a:srgbClr val="3333FF"/>
                </a:solidFill>
                <a:latin typeface="Calibri" panose="020F0502020204030204" pitchFamily="34" charset="0"/>
                <a:cs typeface="Calibri" panose="020F0502020204030204" pitchFamily="34" charset="0"/>
              </a:rPr>
              <a:t>Venta</a:t>
            </a:r>
            <a:r>
              <a:rPr lang="en-US" b="1" dirty="0">
                <a:solidFill>
                  <a:srgbClr val="3333FF"/>
                </a:solidFill>
                <a:latin typeface="Calibri" panose="020F0502020204030204" pitchFamily="34" charset="0"/>
                <a:cs typeface="Calibri" panose="020F0502020204030204" pitchFamily="34" charset="0"/>
              </a:rPr>
              <a:t> which was the second largest Olmec city), only a portion of which are described here, brings to mind the royal treasures of European monarchs or pharaonic tombs.” </a:t>
            </a:r>
          </a:p>
          <a:p>
            <a:pPr>
              <a:buFontTx/>
              <a:buNone/>
            </a:pPr>
            <a:r>
              <a:rPr lang="en-US" sz="2400" b="1"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Richard A. Diehl in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 2004:74.</a:t>
            </a:r>
          </a:p>
          <a:p>
            <a:pPr>
              <a:buFontTx/>
              <a:buNone/>
            </a:pP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3B1A48-028B-DBD7-3873-D2FF11D0FCEC}"/>
              </a:ext>
            </a:extLst>
          </p:cNvPr>
          <p:cNvSpPr>
            <a:spLocks noGrp="1"/>
          </p:cNvSpPr>
          <p:nvPr>
            <p:ph idx="1"/>
          </p:nvPr>
        </p:nvSpPr>
        <p:spPr>
          <a:xfrm>
            <a:off x="457200" y="609600"/>
            <a:ext cx="8229600" cy="5516563"/>
          </a:xfrm>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US" b="1" dirty="0">
                <a:solidFill>
                  <a:srgbClr val="66FF66"/>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“In 1969 Rio </a:t>
            </a:r>
            <a:r>
              <a:rPr lang="en-US" b="1" dirty="0" err="1">
                <a:solidFill>
                  <a:srgbClr val="3333FF"/>
                </a:solidFill>
                <a:latin typeface="Calibri" panose="020F0502020204030204" pitchFamily="34" charset="0"/>
                <a:cs typeface="Calibri" panose="020F0502020204030204" pitchFamily="34" charset="0"/>
              </a:rPr>
              <a:t>Pesquero</a:t>
            </a:r>
            <a:r>
              <a:rPr lang="en-US" b="1" dirty="0">
                <a:solidFill>
                  <a:srgbClr val="3333FF"/>
                </a:solidFill>
                <a:latin typeface="Calibri" panose="020F0502020204030204" pitchFamily="34" charset="0"/>
                <a:cs typeface="Calibri" panose="020F0502020204030204" pitchFamily="34" charset="0"/>
              </a:rPr>
              <a:t>…was the site of one of the most spectacular Olmec discoveries ever made, when fishermen accidentally uncovered jadeite and serpentine objects in the river bottom. It soon became apparent that they had encountered an immense cache that included dozens of life-sized greenstone masks, at least 1,000 celts, as well as figurines, ornaments and ritual paraphernalia’.</a:t>
            </a:r>
            <a:r>
              <a:rPr kumimoji="0" lang="en-US" b="1"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 	</a:t>
            </a:r>
            <a:r>
              <a:rPr kumimoji="0" lang="en-US" sz="2000" b="1"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Richard A. Diehl in </a:t>
            </a:r>
            <a:r>
              <a:rPr kumimoji="0" lang="en-US" sz="2000" b="1" i="1"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The Olmecs: 					America’s First Civilization</a:t>
            </a:r>
            <a:r>
              <a:rPr kumimoji="0" lang="en-US" sz="2000" b="1"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 2004:79.</a:t>
            </a:r>
          </a:p>
          <a:p>
            <a:endParaRPr lang="en-US" b="1" dirty="0">
              <a:latin typeface="Calibri" panose="020F0502020204030204" pitchFamily="34" charset="0"/>
              <a:cs typeface="Calibri" panose="020F0502020204030204" pitchFamily="34" charset="0"/>
            </a:endParaRPr>
          </a:p>
          <a:p>
            <a:r>
              <a:rPr lang="en-US" dirty="0"/>
              <a:t> </a:t>
            </a:r>
          </a:p>
        </p:txBody>
      </p:sp>
      <p:sp>
        <p:nvSpPr>
          <p:cNvPr id="4" name="Footer Placeholder 3">
            <a:extLst>
              <a:ext uri="{FF2B5EF4-FFF2-40B4-BE49-F238E27FC236}">
                <a16:creationId xmlns:a16="http://schemas.microsoft.com/office/drawing/2014/main" id="{C3501507-0CE9-094F-7F59-A9C0E0A7D674}"/>
              </a:ext>
            </a:extLst>
          </p:cNvPr>
          <p:cNvSpPr>
            <a:spLocks noGrp="1"/>
          </p:cNvSpPr>
          <p:nvPr>
            <p:ph type="ftr" sz="quarter" idx="11"/>
          </p:nvPr>
        </p:nvSpPr>
        <p:spPr>
          <a:xfrm>
            <a:off x="3124200" y="6324601"/>
            <a:ext cx="2895600" cy="396874"/>
          </a:xfrm>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37453800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Land southward not highly           1500 BC     Land southward preserved </a:t>
            </a:r>
          </a:p>
          <a:p>
            <a:pPr marL="0" indent="0">
              <a:buNone/>
            </a:pPr>
            <a:r>
              <a:rPr lang="en-US" sz="2000" b="1"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2165066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body" idx="4294967295"/>
          </p:nvPr>
        </p:nvSpPr>
        <p:spPr>
          <a:xfrm>
            <a:off x="1143000" y="304800"/>
            <a:ext cx="6858000" cy="6553200"/>
          </a:xfrm>
        </p:spPr>
        <p:txBody>
          <a:bodyPr/>
          <a:lstStyle/>
          <a:p>
            <a:pPr>
              <a:buFontTx/>
              <a:buNone/>
            </a:pPr>
            <a:r>
              <a:rPr lang="en-US" sz="3600"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Archaeology indicates that:</a:t>
            </a:r>
          </a:p>
          <a:p>
            <a:pPr>
              <a:buFontTx/>
              <a:buNone/>
            </a:pP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“One of ancient Mesoamerica’s great mysteries is the absence of </a:t>
            </a:r>
            <a:r>
              <a:rPr lang="en-US" b="1" u="sng" dirty="0">
                <a:solidFill>
                  <a:srgbClr val="3333FF"/>
                </a:solidFill>
                <a:latin typeface="Calibri" panose="020F0502020204030204" pitchFamily="34" charset="0"/>
                <a:cs typeface="Calibri" panose="020F0502020204030204" pitchFamily="34" charset="0"/>
              </a:rPr>
              <a:t>significant</a:t>
            </a:r>
            <a:r>
              <a:rPr lang="en-US" b="1" dirty="0">
                <a:solidFill>
                  <a:srgbClr val="3333FF"/>
                </a:solidFill>
                <a:latin typeface="Calibri" panose="020F0502020204030204" pitchFamily="34" charset="0"/>
                <a:cs typeface="Calibri" panose="020F0502020204030204" pitchFamily="34" charset="0"/>
              </a:rPr>
              <a:t> human populations in Yucatan, Belize, and the Peten of Guatemala before 800 BC. </a:t>
            </a:r>
            <a:r>
              <a:rPr lang="en-US" sz="3600" dirty="0">
                <a:solidFill>
                  <a:srgbClr val="3333FF"/>
                </a:solidFill>
              </a:rPr>
              <a:t>   							</a:t>
            </a:r>
            <a:r>
              <a:rPr lang="en-US" sz="2000" dirty="0">
                <a:solidFill>
                  <a:srgbClr val="3333FF"/>
                </a:solidFill>
              </a:rPr>
              <a:t>continued:</a:t>
            </a:r>
          </a:p>
        </p:txBody>
      </p:sp>
      <p:sp>
        <p:nvSpPr>
          <p:cNvPr id="5" name="Footer Placeholder 4"/>
          <p:cNvSpPr>
            <a:spLocks noGrp="1"/>
          </p:cNvSpPr>
          <p:nvPr>
            <p:ph type="ftr" sz="quarter" idx="11"/>
          </p:nvPr>
        </p:nvSpPr>
        <p:spPr/>
        <p:txBody>
          <a:bodyPr/>
          <a:lstStyle/>
          <a:p>
            <a:r>
              <a:rPr lang="en-US" b="1" dirty="0">
                <a:solidFill>
                  <a:srgbClr val="3333FF"/>
                </a:solidFill>
              </a:rPr>
              <a:t>© Lyle L. Smith 2022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7" name="Rectangle 3"/>
          <p:cNvSpPr>
            <a:spLocks noGrp="1" noChangeArrowheads="1"/>
          </p:cNvSpPr>
          <p:nvPr>
            <p:ph type="body" idx="1"/>
          </p:nvPr>
        </p:nvSpPr>
        <p:spPr>
          <a:xfrm>
            <a:off x="914400" y="304800"/>
            <a:ext cx="7239000" cy="5287963"/>
          </a:xfrm>
        </p:spPr>
        <p:txBody>
          <a:bodyPr/>
          <a:lstStyle/>
          <a:p>
            <a:pPr>
              <a:buFontTx/>
              <a:buNone/>
            </a:pPr>
            <a:r>
              <a:rPr lang="en-US" sz="3600" b="1" dirty="0">
                <a:solidFill>
                  <a:srgbClr val="66FF66"/>
                </a:solidFill>
              </a:rPr>
              <a:t>   </a:t>
            </a:r>
            <a:r>
              <a:rPr lang="en-US" sz="2000" b="1" dirty="0">
                <a:solidFill>
                  <a:srgbClr val="3333FF"/>
                </a:solidFill>
              </a:rPr>
              <a:t>Continued: </a:t>
            </a:r>
          </a:p>
          <a:p>
            <a:pPr>
              <a:buFontTx/>
              <a:buNone/>
            </a:pPr>
            <a:r>
              <a:rPr lang="en-US" sz="3600" b="1" dirty="0">
                <a:solidFill>
                  <a:srgbClr val="3333FF"/>
                </a:solidFill>
              </a:rPr>
              <a:t>	</a:t>
            </a:r>
            <a:r>
              <a:rPr lang="en-US" b="1" dirty="0">
                <a:solidFill>
                  <a:srgbClr val="3333FF"/>
                </a:solidFill>
                <a:latin typeface="Calibri" panose="020F0502020204030204" pitchFamily="34" charset="0"/>
                <a:cs typeface="Calibri" panose="020F0502020204030204" pitchFamily="34" charset="0"/>
              </a:rPr>
              <a:t>Earlier remains have been identified at various places in the northern Peten and Belize, but the entire area was very lightly settled until 600/500 BC.”</a:t>
            </a:r>
          </a:p>
          <a:p>
            <a:pPr>
              <a:buFontTx/>
              <a:buNone/>
            </a:pPr>
            <a:r>
              <a:rPr lang="en-US" sz="2000" dirty="0">
                <a:solidFill>
                  <a:srgbClr val="3333FF"/>
                </a:solidFill>
              </a:rPr>
              <a:t>    </a:t>
            </a:r>
          </a:p>
          <a:p>
            <a:pPr>
              <a:buFontTx/>
              <a:buNone/>
            </a:pPr>
            <a:r>
              <a:rPr lang="en-US" sz="2000" dirty="0">
                <a:solidFill>
                  <a:srgbClr val="3333FF"/>
                </a:solidFill>
              </a:rPr>
              <a:t>    		 </a:t>
            </a:r>
            <a:r>
              <a:rPr lang="en-US" sz="2000" b="1" dirty="0">
                <a:solidFill>
                  <a:srgbClr val="3333FF"/>
                </a:solidFill>
              </a:rPr>
              <a:t>Richard A. Diehl in</a:t>
            </a:r>
            <a:r>
              <a:rPr lang="en-US" sz="2000" dirty="0">
                <a:solidFill>
                  <a:srgbClr val="3333FF"/>
                </a:solidFill>
              </a:rPr>
              <a:t> </a:t>
            </a:r>
            <a:r>
              <a:rPr lang="en-US" sz="2000" b="1" i="1" dirty="0">
                <a:solidFill>
                  <a:srgbClr val="3333FF"/>
                </a:solidFill>
              </a:rPr>
              <a:t>The Olmecs: America’s First 				Civilization</a:t>
            </a:r>
            <a:r>
              <a:rPr lang="en-US" sz="2000" b="1" dirty="0">
                <a:solidFill>
                  <a:srgbClr val="3333FF"/>
                </a:solidFill>
              </a:rPr>
              <a:t>, 2004:150.</a:t>
            </a:r>
          </a:p>
          <a:p>
            <a:pPr>
              <a:buFontTx/>
              <a:buNone/>
            </a:pPr>
            <a:endParaRPr lang="en-US" dirty="0"/>
          </a:p>
        </p:txBody>
      </p:sp>
      <p:sp>
        <p:nvSpPr>
          <p:cNvPr id="5" name="Footer Placeholder 4"/>
          <p:cNvSpPr>
            <a:spLocks noGrp="1"/>
          </p:cNvSpPr>
          <p:nvPr>
            <p:ph type="ftr" sz="quarter" idx="11"/>
          </p:nvPr>
        </p:nvSpPr>
        <p:spPr/>
        <p:txBody>
          <a:bodyPr/>
          <a:lstStyle/>
          <a:p>
            <a:r>
              <a:rPr lang="en-US" b="1" dirty="0">
                <a:solidFill>
                  <a:srgbClr val="3333FF"/>
                </a:solidFill>
              </a:rPr>
              <a:t>© Lyle L. Smith 2022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1" name="Rectangle 3"/>
          <p:cNvSpPr>
            <a:spLocks noGrp="1" noChangeArrowheads="1"/>
          </p:cNvSpPr>
          <p:nvPr>
            <p:ph type="body" idx="1"/>
          </p:nvPr>
        </p:nvSpPr>
        <p:spPr>
          <a:xfrm>
            <a:off x="990600" y="457200"/>
            <a:ext cx="7162800" cy="6400800"/>
          </a:xfrm>
        </p:spPr>
        <p:txBody>
          <a:bodyPr/>
          <a:lstStyle/>
          <a:p>
            <a:pPr>
              <a:buFontTx/>
              <a:buNone/>
            </a:pPr>
            <a:r>
              <a:rPr lang="en-US" sz="2800" b="1"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“Slow, uneven population growth occurred from 1000 to 500 BC…. There are indications that this erratic population growth became </a:t>
            </a:r>
            <a:r>
              <a:rPr lang="en-US" b="1" dirty="0">
                <a:solidFill>
                  <a:srgbClr val="3333FF"/>
                </a:solidFill>
                <a:effectLst>
                  <a:outerShdw blurRad="38100" dist="38100" dir="2700000" algn="tl">
                    <a:srgbClr val="000000"/>
                  </a:outerShdw>
                </a:effectLst>
                <a:latin typeface="Calibri" panose="020F0502020204030204" pitchFamily="34" charset="0"/>
                <a:cs typeface="Calibri" panose="020F0502020204030204" pitchFamily="34" charset="0"/>
              </a:rPr>
              <a:t>an explosion after 550 B.C.</a:t>
            </a: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The reasons for the apparent jump in numbers of people are obscure.” </a:t>
            </a:r>
          </a:p>
          <a:p>
            <a:pPr>
              <a:buFontTx/>
              <a:buNone/>
            </a:pPr>
            <a:r>
              <a:rPr lang="en-US" sz="2800" dirty="0">
                <a:solidFill>
                  <a:srgbClr val="3333FF"/>
                </a:solidFill>
              </a:rPr>
              <a:t>	</a:t>
            </a:r>
          </a:p>
          <a:p>
            <a:pPr>
              <a:buFontTx/>
              <a:buNone/>
            </a:pPr>
            <a:r>
              <a:rPr lang="en-US" sz="2000" b="1" dirty="0">
                <a:solidFill>
                  <a:srgbClr val="3333FF"/>
                </a:solidFill>
              </a:rPr>
              <a:t>     		R.E.W. Adams in </a:t>
            </a:r>
            <a:r>
              <a:rPr lang="en-US" sz="2000" b="1" i="1" dirty="0">
                <a:solidFill>
                  <a:srgbClr val="3333FF"/>
                </a:solidFill>
              </a:rPr>
              <a:t>Prehistoric America</a:t>
            </a:r>
            <a:r>
              <a:rPr lang="en-US" sz="2000" b="1" dirty="0">
                <a:solidFill>
                  <a:srgbClr val="3333FF"/>
                </a:solidFill>
              </a:rPr>
              <a:t>, 			revised edition, 1991:152-153</a:t>
            </a:r>
            <a:r>
              <a:rPr lang="en-US" sz="2400" b="1" dirty="0">
                <a:solidFill>
                  <a:srgbClr val="3333FF"/>
                </a:solidFill>
              </a:rPr>
              <a:t>.</a:t>
            </a:r>
          </a:p>
        </p:txBody>
      </p:sp>
      <p:sp>
        <p:nvSpPr>
          <p:cNvPr id="6" name="Footer Placeholder 5"/>
          <p:cNvSpPr>
            <a:spLocks noGrp="1"/>
          </p:cNvSpPr>
          <p:nvPr>
            <p:ph type="ftr" sz="quarter" idx="11"/>
          </p:nvPr>
        </p:nvSpPr>
        <p:spPr/>
        <p:txBody>
          <a:bodyPr/>
          <a:lstStyle/>
          <a:p>
            <a:r>
              <a:rPr lang="en-US" sz="1800"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7" name="Rectangle 3"/>
          <p:cNvSpPr>
            <a:spLocks noGrp="1" noChangeArrowheads="1"/>
          </p:cNvSpPr>
          <p:nvPr>
            <p:ph type="body" idx="1"/>
          </p:nvPr>
        </p:nvSpPr>
        <p:spPr>
          <a:xfrm>
            <a:off x="1143000" y="609600"/>
            <a:ext cx="6781800" cy="6248400"/>
          </a:xfrm>
        </p:spPr>
        <p:txBody>
          <a:bodyPr/>
          <a:lstStyle/>
          <a:p>
            <a:pPr>
              <a:buFontTx/>
              <a:buNone/>
            </a:pPr>
            <a:r>
              <a:rPr lang="en-US"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Speaking of the Jaredites The Book of Mormon says:  </a:t>
            </a:r>
          </a:p>
          <a:p>
            <a:pPr>
              <a:buFontTx/>
              <a:buNone/>
            </a:pPr>
            <a:r>
              <a:rPr lang="en-US" b="1" dirty="0">
                <a:solidFill>
                  <a:srgbClr val="3333FF"/>
                </a:solidFill>
                <a:latin typeface="Calibri" panose="020F0502020204030204" pitchFamily="34" charset="0"/>
                <a:cs typeface="Calibri" panose="020F0502020204030204" pitchFamily="34" charset="0"/>
              </a:rPr>
              <a:t>   “And they did preserve the land southward for a wilderness…”</a:t>
            </a:r>
          </a:p>
          <a:p>
            <a:pPr algn="r">
              <a:buFontTx/>
              <a:buNone/>
            </a:pP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Ether  4:68-70</a:t>
            </a:r>
          </a:p>
          <a:p>
            <a:pPr>
              <a:buFontTx/>
              <a:buNone/>
            </a:pPr>
            <a:endParaRPr lang="en-US" sz="2000" b="1" dirty="0">
              <a:solidFill>
                <a:srgbClr val="3333FF"/>
              </a:solidFill>
              <a:latin typeface="Calibri" panose="020F0502020204030204" pitchFamily="34" charset="0"/>
              <a:cs typeface="Calibri" panose="020F0502020204030204" pitchFamily="34" charset="0"/>
            </a:endParaRPr>
          </a:p>
          <a:p>
            <a:pPr>
              <a:buFontTx/>
              <a:buNone/>
            </a:pPr>
            <a:r>
              <a:rPr lang="en-US" sz="2000" b="1"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Remember the lands of Mulek and Lehi were not highly populated until about 6 to 500 B.C.</a:t>
            </a:r>
          </a:p>
          <a:p>
            <a:pPr>
              <a:buFontTx/>
              <a:buNone/>
            </a:pPr>
            <a:endParaRPr lang="en-US" sz="2000" b="1" dirty="0">
              <a:solidFill>
                <a:srgbClr val="3333FF"/>
              </a:solidFill>
              <a:latin typeface="Calibri" panose="020F0502020204030204" pitchFamily="34" charset="0"/>
              <a:cs typeface="Calibri" panose="020F0502020204030204" pitchFamily="34" charset="0"/>
            </a:endParaRPr>
          </a:p>
          <a:p>
            <a:endParaRPr lang="en-US" b="1" dirty="0">
              <a:solidFill>
                <a:srgbClr val="66FF66"/>
              </a:solidFill>
            </a:endParaRPr>
          </a:p>
        </p:txBody>
      </p:sp>
      <p:sp>
        <p:nvSpPr>
          <p:cNvPr id="5" name="Footer Placeholder 4"/>
          <p:cNvSpPr>
            <a:spLocks noGrp="1"/>
          </p:cNvSpPr>
          <p:nvPr>
            <p:ph type="ftr" sz="quarter" idx="11"/>
          </p:nvPr>
        </p:nvSpPr>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a:xfrm>
            <a:off x="3124200" y="6281084"/>
            <a:ext cx="2895600" cy="476250"/>
          </a:xfrm>
        </p:spPr>
        <p:txBody>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mn-ea"/>
                <a:cs typeface="+mn-cs"/>
              </a:rPr>
              <a:t>S</a:t>
            </a:r>
            <a:r>
              <a:rPr kumimoji="0" lang="en-US" sz="1400" b="1" i="0" u="none" strike="noStrike" kern="1200" cap="none" spc="0" normalizeH="0" baseline="0" noProof="0" dirty="0">
                <a:ln>
                  <a:noFill/>
                </a:ln>
                <a:solidFill>
                  <a:srgbClr val="3333FF"/>
                </a:solidFill>
                <a:effectLst/>
                <a:uLnTx/>
                <a:uFillTx/>
                <a:latin typeface="Arial" charset="0"/>
                <a:ea typeface="+mn-ea"/>
                <a:cs typeface="+mn-cs"/>
              </a:rPr>
              <a:t>© Lyle L. Smith 2022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Arial" charset="0"/>
                <a:ea typeface="+mn-ea"/>
                <a:cs typeface="+mn-cs"/>
              </a:rPr>
              <a:t>mith</a:t>
            </a:r>
            <a:r>
              <a:rPr kumimoji="0" lang="en-US" sz="1400" b="0" i="0" u="none" strike="noStrike" kern="1200" cap="none" spc="0" normalizeH="0" baseline="0" noProof="0" dirty="0">
                <a:ln>
                  <a:noFill/>
                </a:ln>
                <a:solidFill>
                  <a:srgbClr val="FFFFFF"/>
                </a:solidFill>
                <a:effectLst/>
                <a:uLnTx/>
                <a:uFillTx/>
                <a:latin typeface="Arial" charset="0"/>
                <a:ea typeface="+mn-ea"/>
                <a:cs typeface="+mn-cs"/>
              </a:rPr>
              <a:t>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2"/>
          <a:stretch>
            <a:fillRect/>
          </a:stretch>
        </p:blipFill>
        <p:spPr>
          <a:xfrm>
            <a:off x="152400" y="116540"/>
            <a:ext cx="8839200" cy="5979459"/>
          </a:xfrm>
          <a:prstGeom prst="rect">
            <a:avLst/>
          </a:prstGeom>
        </p:spPr>
      </p:pic>
    </p:spTree>
    <p:extLst>
      <p:ext uri="{BB962C8B-B14F-4D97-AF65-F5344CB8AC3E}">
        <p14:creationId xmlns:p14="http://schemas.microsoft.com/office/powerpoint/2010/main" val="35406983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533400" y="914399"/>
            <a:ext cx="8153400" cy="5330825"/>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b="1"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Olmec civilization ceased	   	300 BC      Jaredite civilization ceased</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dirty="0">
                <a:latin typeface="Calibri" panose="020F0502020204030204" pitchFamily="34" charset="0"/>
                <a:cs typeface="Calibri" panose="020F0502020204030204" pitchFamily="34" charset="0"/>
              </a:rPr>
              <a:t>   </a:t>
            </a:r>
            <a:r>
              <a:rPr kumimoji="0" lang="en-US" sz="1600" b="1" i="0" u="none" strike="noStrike" kern="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NOW</a:t>
            </a:r>
            <a:r>
              <a:rPr kumimoji="0" lang="en-US" sz="1600" b="0" i="0" u="none" strike="noStrike" kern="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 means that at this time the archaeologists have evidence of Olmec metals as early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    as 1475 BC. With further current searching they may well find earlier evidence.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2878654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274638"/>
            <a:ext cx="8229600" cy="106362"/>
          </a:xfrm>
        </p:spPr>
        <p:txBody>
          <a:bodyPr/>
          <a:lstStyle/>
          <a:p>
            <a:endParaRPr lang="en-US" sz="4000" dirty="0"/>
          </a:p>
        </p:txBody>
      </p:sp>
      <p:sp>
        <p:nvSpPr>
          <p:cNvPr id="290819" name="Rectangle 3"/>
          <p:cNvSpPr>
            <a:spLocks noGrp="1" noChangeArrowheads="1"/>
          </p:cNvSpPr>
          <p:nvPr>
            <p:ph type="body" idx="1"/>
          </p:nvPr>
        </p:nvSpPr>
        <p:spPr>
          <a:xfrm>
            <a:off x="1219200" y="457200"/>
            <a:ext cx="6553200" cy="5668963"/>
          </a:xfrm>
        </p:spPr>
        <p:txBody>
          <a:bodyPr/>
          <a:lstStyle/>
          <a:p>
            <a:pPr>
              <a:buFontTx/>
              <a:buNone/>
            </a:pPr>
            <a:r>
              <a:rPr lang="en-US" dirty="0"/>
              <a:t>   </a:t>
            </a:r>
            <a:endParaRPr lang="en-US" b="1" dirty="0">
              <a:solidFill>
                <a:srgbClr val="66FF66"/>
              </a:solidFill>
              <a:latin typeface="Calibri" panose="020F0502020204030204" pitchFamily="34" charset="0"/>
              <a:cs typeface="Calibri" panose="020F0502020204030204" pitchFamily="34" charset="0"/>
            </a:endParaRPr>
          </a:p>
          <a:p>
            <a:pPr>
              <a:buFontTx/>
              <a:buNone/>
            </a:pPr>
            <a:r>
              <a:rPr lang="en-US" b="1" dirty="0">
                <a:solidFill>
                  <a:srgbClr val="3333FF"/>
                </a:solidFill>
                <a:latin typeface="Calibri" panose="020F0502020204030204" pitchFamily="34" charset="0"/>
                <a:cs typeface="Calibri" panose="020F0502020204030204" pitchFamily="34" charset="0"/>
              </a:rPr>
              <a:t>	What does The Book of Mormon say about metals during Jaredite history?</a:t>
            </a:r>
          </a:p>
          <a:p>
            <a:pPr>
              <a:buFontTx/>
              <a:buNone/>
            </a:pP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“Wherefore he came to the hill Ephraim, and he did moulten out of the hill, and made swords out of steel….”</a:t>
            </a:r>
            <a:r>
              <a:rPr lang="en-US" sz="3200" b="1"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Ether 3:34  (shortly after their 			arrival in the promised land)</a:t>
            </a:r>
          </a:p>
        </p:txBody>
      </p:sp>
      <p:sp>
        <p:nvSpPr>
          <p:cNvPr id="6" name="Footer Placeholder 5"/>
          <p:cNvSpPr>
            <a:spLocks noGrp="1"/>
          </p:cNvSpPr>
          <p:nvPr>
            <p:ph type="ftr" sz="quarter" idx="11"/>
          </p:nvPr>
        </p:nvSpPr>
        <p:spPr>
          <a:xfrm>
            <a:off x="3200400" y="6172200"/>
            <a:ext cx="2895600" cy="476250"/>
          </a:xfrm>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E5B9-62DE-4A6E-A011-EB56B6CFE3F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BF3D5D0-AFFE-4804-9C6A-6AD4D0C8A410}"/>
              </a:ext>
            </a:extLst>
          </p:cNvPr>
          <p:cNvSpPr>
            <a:spLocks noGrp="1"/>
          </p:cNvSpPr>
          <p:nvPr>
            <p:ph idx="1"/>
          </p:nvPr>
        </p:nvSpPr>
        <p:spPr>
          <a:xfrm>
            <a:off x="1219200" y="1600200"/>
            <a:ext cx="6705600" cy="4525963"/>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After 40 years of research, I </a:t>
            </a:r>
            <a:r>
              <a:rPr lang="en-US" b="1" kern="1200" dirty="0">
                <a:solidFill>
                  <a:srgbClr val="3333FF"/>
                </a:solidFill>
                <a:latin typeface="Calibri" panose="020F0502020204030204" pitchFamily="34" charset="0"/>
                <a:cs typeface="Calibri" panose="020F0502020204030204" pitchFamily="34" charset="0"/>
              </a:rPr>
              <a:t>have no doubt</a:t>
            </a:r>
            <a:r>
              <a:rPr kumimoji="0" lang="en-US" sz="3200" b="1" i="0" u="none" strike="noStrike" kern="120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 that only one area of the Americas matches Jaredite history. It is the area the archaeologists identify today as </a:t>
            </a:r>
            <a:r>
              <a:rPr kumimoji="0" lang="en-US" sz="3200" b="1" i="0" u="sng" strike="noStrike" kern="120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Mesoamerica</a:t>
            </a:r>
            <a:r>
              <a:rPr kumimoji="0" lang="en-US" sz="3200" b="1" i="0" u="none" strike="noStrike" kern="120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 </a:t>
            </a:r>
          </a:p>
          <a:p>
            <a:endParaRPr lang="en-US" dirty="0"/>
          </a:p>
        </p:txBody>
      </p:sp>
      <p:sp>
        <p:nvSpPr>
          <p:cNvPr id="4" name="Footer Placeholder 3">
            <a:extLst>
              <a:ext uri="{FF2B5EF4-FFF2-40B4-BE49-F238E27FC236}">
                <a16:creationId xmlns:a16="http://schemas.microsoft.com/office/drawing/2014/main" id="{EAB4C115-07DA-4B04-BC26-D763C5467A2E}"/>
              </a:ext>
            </a:extLst>
          </p:cNvPr>
          <p:cNvSpPr>
            <a:spLocks noGrp="1"/>
          </p:cNvSpPr>
          <p:nvPr>
            <p:ph type="ftr" sz="quarter" idx="11"/>
          </p:nvPr>
        </p:nvSpPr>
        <p:spPr>
          <a:xfrm>
            <a:off x="2743200" y="6245225"/>
            <a:ext cx="3962400" cy="476250"/>
          </a:xfrm>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25657551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3"/>
          <p:cNvSpPr>
            <a:spLocks noGrp="1" noChangeArrowheads="1"/>
          </p:cNvSpPr>
          <p:nvPr>
            <p:ph type="body" idx="1"/>
          </p:nvPr>
        </p:nvSpPr>
        <p:spPr>
          <a:xfrm>
            <a:off x="1219200" y="533401"/>
            <a:ext cx="6553200" cy="5029200"/>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“And they did work all manner of ore, and they did make gold, and silver, and iron, and brass, and all manner of metals; and they did dig it out of the earth; wherefore they did cast up mighty heaps of earth to get ore, of gold, and of silver, and of iron and of copper.” (About 1500 BC)</a:t>
            </a:r>
          </a:p>
          <a:p>
            <a:pPr lvl="4" algn="r">
              <a:buFontTx/>
              <a:buNone/>
            </a:pPr>
            <a:r>
              <a:rPr lang="en-US" sz="2400" b="1" dirty="0">
                <a:solidFill>
                  <a:srgbClr val="3333FF"/>
                </a:solidFill>
                <a:latin typeface="Calibri" panose="020F0502020204030204" pitchFamily="34" charset="0"/>
                <a:cs typeface="Calibri" panose="020F0502020204030204" pitchFamily="34" charset="0"/>
              </a:rPr>
              <a:t>Ether 4:71</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3" name="Rectangle 3"/>
          <p:cNvSpPr>
            <a:spLocks noGrp="1" noChangeArrowheads="1"/>
          </p:cNvSpPr>
          <p:nvPr>
            <p:ph type="body" idx="1"/>
          </p:nvPr>
        </p:nvSpPr>
        <p:spPr>
          <a:xfrm>
            <a:off x="1524000" y="457200"/>
            <a:ext cx="6553200" cy="6324600"/>
          </a:xfrm>
        </p:spPr>
        <p:txBody>
          <a:bodyPr/>
          <a:lstStyle/>
          <a:p>
            <a:pPr>
              <a:buFontTx/>
              <a:buNone/>
            </a:pPr>
            <a:r>
              <a:rPr lang="en-US" dirty="0"/>
              <a:t>  </a:t>
            </a:r>
            <a:r>
              <a:rPr lang="en-US" dirty="0">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“And they did make all manner of tools to till the earth, both to plow and to sow, to reap and to hoe, and also to thrash.  And they did make all manner of tools with which they did work their beasts. And they did make all manner of weapons of war.” (About 1500 B.C.)			  			 </a:t>
            </a:r>
            <a:r>
              <a:rPr lang="en-US" sz="2000" b="1" dirty="0">
                <a:solidFill>
                  <a:srgbClr val="3333FF"/>
                </a:solidFill>
                <a:latin typeface="Calibri" panose="020F0502020204030204" pitchFamily="34" charset="0"/>
                <a:cs typeface="Calibri" panose="020F0502020204030204" pitchFamily="34" charset="0"/>
              </a:rPr>
              <a:t>Ether 4:74-76</a:t>
            </a:r>
          </a:p>
        </p:txBody>
      </p:sp>
      <p:sp>
        <p:nvSpPr>
          <p:cNvPr id="5" name="Footer Placeholder 4"/>
          <p:cNvSpPr>
            <a:spLocks noGrp="1"/>
          </p:cNvSpPr>
          <p:nvPr>
            <p:ph type="ftr" sz="quarter" idx="11"/>
          </p:nvPr>
        </p:nvSpPr>
        <p:spPr>
          <a:xfrm>
            <a:off x="3124200" y="6172200"/>
            <a:ext cx="2895600" cy="476250"/>
          </a:xfrm>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1" name="Rectangle 3"/>
          <p:cNvSpPr>
            <a:spLocks noGrp="1" noChangeArrowheads="1"/>
          </p:cNvSpPr>
          <p:nvPr>
            <p:ph type="body" idx="1"/>
          </p:nvPr>
        </p:nvSpPr>
        <p:spPr>
          <a:xfrm>
            <a:off x="1143000" y="457200"/>
            <a:ext cx="6705600" cy="5668963"/>
          </a:xfrm>
        </p:spPr>
        <p:txBody>
          <a:bodyPr/>
          <a:lstStyle/>
          <a:p>
            <a:pPr>
              <a:buFontTx/>
              <a:buNone/>
            </a:pPr>
            <a:r>
              <a:rPr lang="en-US"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What does archaeology indicate about metals for the Olmecs?</a:t>
            </a:r>
          </a:p>
          <a:p>
            <a:pPr>
              <a:buFontTx/>
              <a:buNone/>
            </a:pPr>
            <a:endParaRPr lang="en-US" b="1" dirty="0">
              <a:solidFill>
                <a:srgbClr val="3333FF"/>
              </a:solidFill>
              <a:latin typeface="Calibri" panose="020F0502020204030204" pitchFamily="34" charset="0"/>
              <a:cs typeface="Calibri" panose="020F0502020204030204" pitchFamily="34" charset="0"/>
            </a:endParaRPr>
          </a:p>
          <a:p>
            <a:pPr>
              <a:buFontTx/>
              <a:buNone/>
            </a:pPr>
            <a:r>
              <a:rPr lang="en-US" b="1" dirty="0">
                <a:solidFill>
                  <a:srgbClr val="3333FF"/>
                </a:solidFill>
                <a:latin typeface="Calibri" panose="020F0502020204030204" pitchFamily="34" charset="0"/>
                <a:cs typeface="Calibri" panose="020F0502020204030204" pitchFamily="34" charset="0"/>
              </a:rPr>
              <a:t>	Ilmenite and magnetite were used to make mirrors in Oaxaca about 1475 B.C. </a:t>
            </a:r>
          </a:p>
          <a:p>
            <a:pPr>
              <a:buFontTx/>
              <a:buNone/>
            </a:pPr>
            <a:r>
              <a:rPr lang="en-US" b="1"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Robert Flannery in </a:t>
            </a:r>
            <a:r>
              <a:rPr lang="en-US" sz="2000" b="1" i="1" dirty="0">
                <a:solidFill>
                  <a:srgbClr val="3333FF"/>
                </a:solidFill>
                <a:latin typeface="Calibri" panose="020F0502020204030204" pitchFamily="34" charset="0"/>
                <a:cs typeface="Calibri" panose="020F0502020204030204" pitchFamily="34" charset="0"/>
              </a:rPr>
              <a:t>Archaeology, </a:t>
            </a:r>
            <a:r>
              <a:rPr lang="en-US" sz="2000" b="1" dirty="0">
                <a:solidFill>
                  <a:srgbClr val="3333FF"/>
                </a:solidFill>
                <a:latin typeface="Calibri" panose="020F0502020204030204" pitchFamily="34" charset="0"/>
                <a:cs typeface="Calibri" panose="020F0502020204030204" pitchFamily="34" charset="0"/>
              </a:rPr>
              <a:t>Vol.2, 1970:149.</a:t>
            </a:r>
          </a:p>
          <a:p>
            <a:endParaRPr lang="en-US" sz="2400" b="1" dirty="0">
              <a:solidFill>
                <a:srgbClr val="66FF66"/>
              </a:solidFill>
            </a:endParaRPr>
          </a:p>
          <a:p>
            <a:endParaRPr lang="en-US" b="1" dirty="0">
              <a:solidFill>
                <a:srgbClr val="66FF66"/>
              </a:solidFill>
            </a:endParaRPr>
          </a:p>
          <a:p>
            <a:endParaRPr lang="en-US" dirty="0">
              <a:solidFill>
                <a:srgbClr val="66FF66"/>
              </a:solidFill>
            </a:endParaRPr>
          </a:p>
        </p:txBody>
      </p:sp>
      <p:sp>
        <p:nvSpPr>
          <p:cNvPr id="5" name="Footer Placeholder 4"/>
          <p:cNvSpPr>
            <a:spLocks noGrp="1"/>
          </p:cNvSpPr>
          <p:nvPr>
            <p:ph type="ftr" sz="quarter" idx="11"/>
          </p:nvPr>
        </p:nvSpPr>
        <p:spPr/>
        <p:txBody>
          <a:bodyPr/>
          <a:lstStyle/>
          <a:p>
            <a:r>
              <a:rPr lang="en-US" dirty="0">
                <a:solidFill>
                  <a:srgbClr val="66FF66"/>
                </a:solidFill>
              </a:rPr>
              <a:t>© Lyle L. Smith 2022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5" name="Rectangle 3"/>
          <p:cNvSpPr>
            <a:spLocks noGrp="1" noChangeArrowheads="1"/>
          </p:cNvSpPr>
          <p:nvPr>
            <p:ph type="body" idx="1"/>
          </p:nvPr>
        </p:nvSpPr>
        <p:spPr>
          <a:xfrm>
            <a:off x="1066800" y="609600"/>
            <a:ext cx="7010400" cy="5516563"/>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“Pierre Agrinier found native iron ore deposits, a workshop littered with thousands of broken and partially worked ilmenite and magnetite blocks, chert drills and other tools, and even a fragment from an iron ore mirror….”	</a:t>
            </a:r>
            <a:r>
              <a:rPr lang="en-US" sz="1800" b="1" dirty="0">
                <a:solidFill>
                  <a:srgbClr val="3333FF"/>
                </a:solidFill>
                <a:latin typeface="Calibri" panose="020F0502020204030204" pitchFamily="34" charset="0"/>
                <a:cs typeface="Calibri" panose="020F0502020204030204" pitchFamily="34" charset="0"/>
              </a:rPr>
              <a:t>Richard A. Diehl in </a:t>
            </a:r>
            <a:r>
              <a:rPr lang="en-US" sz="1800" b="1" i="1" dirty="0">
                <a:solidFill>
                  <a:srgbClr val="3333FF"/>
                </a:solidFill>
                <a:latin typeface="Calibri" panose="020F0502020204030204" pitchFamily="34" charset="0"/>
                <a:cs typeface="Calibri" panose="020F0502020204030204" pitchFamily="34" charset="0"/>
              </a:rPr>
              <a:t>The Olmecs: America’s 				First Civilization</a:t>
            </a:r>
            <a:r>
              <a:rPr lang="en-US" sz="1800" b="1" dirty="0">
                <a:solidFill>
                  <a:srgbClr val="3333FF"/>
                </a:solidFill>
                <a:latin typeface="Calibri" panose="020F0502020204030204" pitchFamily="34" charset="0"/>
                <a:cs typeface="Calibri" panose="020F0502020204030204" pitchFamily="34" charset="0"/>
              </a:rPr>
              <a:t>, 2004:133.</a:t>
            </a:r>
          </a:p>
          <a:p>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9" name="Rectangle 3"/>
          <p:cNvSpPr>
            <a:spLocks noGrp="1" noChangeArrowheads="1"/>
          </p:cNvSpPr>
          <p:nvPr>
            <p:ph type="body" idx="1"/>
          </p:nvPr>
        </p:nvSpPr>
        <p:spPr>
          <a:xfrm>
            <a:off x="1066800" y="609600"/>
            <a:ext cx="6858000" cy="5516563"/>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“Ann Cyphers and her colleagues uncovered two workshops containing tons of small rectangular [iron] “beads” perforated with conical holes…. The sheer quantity of objects turned up by Cyphers suggest they may have had some other use as well.”	</a:t>
            </a:r>
            <a:r>
              <a:rPr lang="en-US" b="1" dirty="0">
                <a:solidFill>
                  <a:srgbClr val="66FF66"/>
                </a:solidFill>
              </a:rPr>
              <a:t>	</a:t>
            </a:r>
            <a:r>
              <a:rPr lang="en-US" sz="2000" b="1" dirty="0">
                <a:solidFill>
                  <a:srgbClr val="3333FF"/>
                </a:solidFill>
                <a:latin typeface="Calibri" panose="020F0502020204030204" pitchFamily="34" charset="0"/>
                <a:cs typeface="Calibri" panose="020F0502020204030204" pitchFamily="34" charset="0"/>
              </a:rPr>
              <a:t>Richard A. Diehl in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 2004:93</a:t>
            </a:r>
            <a:r>
              <a:rPr lang="en-US" sz="2000" b="1" dirty="0">
                <a:solidFill>
                  <a:srgbClr val="66FF66"/>
                </a:solidFill>
              </a:rPr>
              <a:t>.</a:t>
            </a:r>
          </a:p>
          <a:p>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3" name="Rectangle 3"/>
          <p:cNvSpPr>
            <a:spLocks noGrp="1" noChangeArrowheads="1"/>
          </p:cNvSpPr>
          <p:nvPr>
            <p:ph type="body" idx="1"/>
          </p:nvPr>
        </p:nvSpPr>
        <p:spPr>
          <a:xfrm>
            <a:off x="1143000" y="457201"/>
            <a:ext cx="6629400" cy="4191000"/>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“The most spectacular Olmec iron ore creations are large, beautifully polished, parabolic concave ‘mirrors’….” </a:t>
            </a:r>
          </a:p>
          <a:p>
            <a:pPr algn="r">
              <a:buFontTx/>
              <a:buNone/>
            </a:pPr>
            <a:r>
              <a:rPr lang="en-US" sz="2000" b="1" dirty="0">
                <a:solidFill>
                  <a:srgbClr val="3333FF"/>
                </a:solidFill>
                <a:latin typeface="Calibri" panose="020F0502020204030204" pitchFamily="34" charset="0"/>
                <a:cs typeface="Calibri" panose="020F0502020204030204" pitchFamily="34" charset="0"/>
              </a:rPr>
              <a:t>continued:</a:t>
            </a:r>
          </a:p>
          <a:p>
            <a:pPr>
              <a:buFontTx/>
              <a:buNone/>
            </a:pPr>
            <a:endParaRPr lang="en-US" sz="4000" dirty="0">
              <a:solidFill>
                <a:srgbClr val="66FF66"/>
              </a:solidFill>
            </a:endParaRPr>
          </a:p>
          <a:p>
            <a:pPr>
              <a:buFontTx/>
              <a:buNone/>
            </a:pPr>
            <a:r>
              <a:rPr lang="en-US" sz="4000" dirty="0">
                <a:solidFill>
                  <a:srgbClr val="66FF66"/>
                </a:solidFill>
              </a:rPr>
              <a:t>   </a:t>
            </a:r>
            <a:endParaRPr lang="en-US" dirty="0">
              <a:solidFill>
                <a:srgbClr val="66FF66"/>
              </a:solidFill>
            </a:endParaRPr>
          </a:p>
        </p:txBody>
      </p:sp>
      <p:sp>
        <p:nvSpPr>
          <p:cNvPr id="5" name="Footer Placeholder 4"/>
          <p:cNvSpPr>
            <a:spLocks noGrp="1"/>
          </p:cNvSpPr>
          <p:nvPr>
            <p:ph type="ftr" sz="quarter" idx="11"/>
          </p:nvPr>
        </p:nvSpPr>
        <p:spPr>
          <a:xfrm>
            <a:off x="3124200" y="6096000"/>
            <a:ext cx="2895600" cy="625475"/>
          </a:xfrm>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ChangeArrowheads="1"/>
          </p:cNvSpPr>
          <p:nvPr/>
        </p:nvSpPr>
        <p:spPr bwMode="auto">
          <a:xfrm>
            <a:off x="1066800" y="228600"/>
            <a:ext cx="7086600" cy="4893647"/>
          </a:xfrm>
          <a:prstGeom prst="rect">
            <a:avLst/>
          </a:prstGeom>
          <a:noFill/>
          <a:ln w="9525">
            <a:noFill/>
            <a:miter lim="800000"/>
            <a:headEnd/>
            <a:tailEnd/>
          </a:ln>
          <a:effectLst/>
        </p:spPr>
        <p:txBody>
          <a:bodyPr wrap="square">
            <a:spAutoFit/>
          </a:bodyPr>
          <a:lstStyle/>
          <a:p>
            <a:pPr algn="l"/>
            <a:r>
              <a:rPr lang="en-US" sz="2000" dirty="0">
                <a:solidFill>
                  <a:srgbClr val="3333FF"/>
                </a:solidFill>
                <a:latin typeface="Calibri" panose="020F0502020204030204" pitchFamily="34" charset="0"/>
                <a:cs typeface="Calibri" panose="020F0502020204030204" pitchFamily="34" charset="0"/>
              </a:rPr>
              <a:t>Continued:</a:t>
            </a:r>
          </a:p>
          <a:p>
            <a:pPr algn="l"/>
            <a:r>
              <a:rPr lang="en-US" sz="3200" dirty="0">
                <a:solidFill>
                  <a:srgbClr val="3333FF"/>
                </a:solidFill>
                <a:latin typeface="Calibri" panose="020F0502020204030204" pitchFamily="34" charset="0"/>
                <a:cs typeface="Calibri" panose="020F0502020204030204" pitchFamily="34" charset="0"/>
              </a:rPr>
              <a:t>The concavity on the front is as carefully ground as many modern optical lenses, and the optical qualities of some allow them to be used to ignite fires and project ‘camera lucida’ images on flat surfaces.”</a:t>
            </a:r>
            <a:r>
              <a:rPr lang="en-US" sz="3200" b="0" dirty="0">
                <a:solidFill>
                  <a:srgbClr val="3333FF"/>
                </a:solidFill>
                <a:latin typeface="Calibri" panose="020F0502020204030204" pitchFamily="34" charset="0"/>
                <a:cs typeface="Calibri" panose="020F0502020204030204" pitchFamily="34" charset="0"/>
              </a:rPr>
              <a:t> </a:t>
            </a:r>
          </a:p>
          <a:p>
            <a:pPr algn="l"/>
            <a:r>
              <a:rPr lang="en-US" sz="3200" dirty="0">
                <a:solidFill>
                  <a:srgbClr val="3333FF"/>
                </a:solidFill>
                <a:latin typeface="Calibri" panose="020F0502020204030204" pitchFamily="34" charset="0"/>
                <a:cs typeface="Calibri" panose="020F0502020204030204" pitchFamily="34" charset="0"/>
              </a:rPr>
              <a:t>			</a:t>
            </a:r>
            <a:r>
              <a:rPr lang="en-US" sz="2000" dirty="0">
                <a:solidFill>
                  <a:srgbClr val="3333FF"/>
                </a:solidFill>
                <a:latin typeface="Calibri" panose="020F0502020204030204" pitchFamily="34" charset="0"/>
                <a:cs typeface="Calibri" panose="020F0502020204030204" pitchFamily="34" charset="0"/>
              </a:rPr>
              <a:t>Richard A. Diehl in</a:t>
            </a:r>
            <a:r>
              <a:rPr lang="en-US" sz="2000" b="0" dirty="0">
                <a:solidFill>
                  <a:srgbClr val="3333FF"/>
                </a:solidFill>
                <a:latin typeface="Calibri" panose="020F0502020204030204" pitchFamily="34" charset="0"/>
                <a:cs typeface="Calibri" panose="020F0502020204030204" pitchFamily="34" charset="0"/>
              </a:rPr>
              <a:t> </a:t>
            </a:r>
            <a:r>
              <a:rPr lang="en-US" sz="2000" i="1" dirty="0">
                <a:solidFill>
                  <a:srgbClr val="3333FF"/>
                </a:solidFill>
                <a:latin typeface="Calibri" panose="020F0502020204030204" pitchFamily="34" charset="0"/>
                <a:cs typeface="Calibri" panose="020F0502020204030204" pitchFamily="34" charset="0"/>
              </a:rPr>
              <a:t>The Olmecs: 				America’s First Civilization</a:t>
            </a:r>
            <a:r>
              <a:rPr lang="en-US" sz="2000" dirty="0">
                <a:solidFill>
                  <a:srgbClr val="3333FF"/>
                </a:solidFill>
                <a:latin typeface="Calibri" panose="020F0502020204030204" pitchFamily="34" charset="0"/>
                <a:cs typeface="Calibri" panose="020F0502020204030204" pitchFamily="34" charset="0"/>
              </a:rPr>
              <a:t>, 2004:93-94</a:t>
            </a:r>
          </a:p>
          <a:p>
            <a:pPr>
              <a:spcBef>
                <a:spcPct val="50000"/>
              </a:spcBef>
            </a:pPr>
            <a:endParaRPr lang="en-US" sz="2400" dirty="0">
              <a:solidFill>
                <a:srgbClr val="66FF66"/>
              </a:solidFill>
            </a:endParaRPr>
          </a:p>
        </p:txBody>
      </p:sp>
      <p:sp>
        <p:nvSpPr>
          <p:cNvPr id="5" name="Footer Placeholder 4"/>
          <p:cNvSpPr>
            <a:spLocks noGrp="1"/>
          </p:cNvSpPr>
          <p:nvPr>
            <p:ph type="ftr" sz="quarter" idx="11"/>
          </p:nvPr>
        </p:nvSpPr>
        <p:spPr/>
        <p:txBody>
          <a:bodyPr/>
          <a:lstStyle/>
          <a:p>
            <a:r>
              <a:rPr lang="en-US" sz="1800"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1" name="Rectangle 3"/>
          <p:cNvSpPr>
            <a:spLocks noGrp="1" noChangeArrowheads="1"/>
          </p:cNvSpPr>
          <p:nvPr>
            <p:ph type="body" idx="1"/>
          </p:nvPr>
        </p:nvSpPr>
        <p:spPr>
          <a:xfrm>
            <a:off x="1143000" y="708818"/>
            <a:ext cx="6858000" cy="5440363"/>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“Although the Olmecs had a Stone Age technology, they did work the iron ores magnetite, hematite, and ilmenite into beads, mirrors, and </a:t>
            </a:r>
            <a:r>
              <a:rPr lang="en-US" b="1" u="sng" dirty="0">
                <a:solidFill>
                  <a:srgbClr val="3333FF"/>
                </a:solidFill>
                <a:latin typeface="Calibri" panose="020F0502020204030204" pitchFamily="34" charset="0"/>
                <a:cs typeface="Calibri" panose="020F0502020204030204" pitchFamily="34" charset="0"/>
              </a:rPr>
              <a:t>at least one marvelous little human figurine</a:t>
            </a:r>
            <a:r>
              <a:rPr lang="en-US" b="1" dirty="0">
                <a:solidFill>
                  <a:srgbClr val="3333FF"/>
                </a:solidFill>
                <a:latin typeface="Calibri" panose="020F0502020204030204" pitchFamily="34" charset="0"/>
                <a:cs typeface="Calibri" panose="020F0502020204030204" pitchFamily="34" charset="0"/>
              </a:rPr>
              <a:t>….”</a:t>
            </a:r>
          </a:p>
          <a:p>
            <a:pPr>
              <a:buFontTx/>
              <a:buNone/>
            </a:pP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Richard A. Diehl in</a:t>
            </a:r>
            <a:r>
              <a:rPr lang="en-US" sz="2000" dirty="0">
                <a:solidFill>
                  <a:srgbClr val="3333FF"/>
                </a:solidFill>
                <a:latin typeface="Calibri" panose="020F0502020204030204" pitchFamily="34" charset="0"/>
                <a:cs typeface="Calibri" panose="020F0502020204030204" pitchFamily="34" charset="0"/>
              </a:rPr>
              <a:t>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 2004:93.</a:t>
            </a:r>
          </a:p>
          <a:p>
            <a:pPr>
              <a:buFontTx/>
              <a:buNone/>
            </a:pPr>
            <a:endParaRPr lang="en-US" sz="2400" dirty="0">
              <a:solidFill>
                <a:srgbClr val="66FF66"/>
              </a:solidFill>
            </a:endParaRPr>
          </a:p>
          <a:p>
            <a:endParaRPr lang="en-US" sz="2400" dirty="0">
              <a:solidFill>
                <a:srgbClr val="66FF66"/>
              </a:solidFill>
            </a:endParaRPr>
          </a:p>
          <a:p>
            <a:endParaRPr lang="en-US" sz="2400" dirty="0">
              <a:solidFill>
                <a:srgbClr val="66FF66"/>
              </a:solidFill>
            </a:endParaRPr>
          </a:p>
        </p:txBody>
      </p:sp>
      <p:sp>
        <p:nvSpPr>
          <p:cNvPr id="5" name="Footer Placeholder 4"/>
          <p:cNvSpPr>
            <a:spLocks noGrp="1"/>
          </p:cNvSpPr>
          <p:nvPr>
            <p:ph type="ftr" sz="quarter" idx="11"/>
          </p:nvPr>
        </p:nvSpPr>
        <p:spPr/>
        <p:txBody>
          <a:bodyPr/>
          <a:lstStyle/>
          <a:p>
            <a:r>
              <a:rPr lang="en-US" sz="1800"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7" name="Rectangle 3"/>
          <p:cNvSpPr>
            <a:spLocks noGrp="1" noChangeArrowheads="1"/>
          </p:cNvSpPr>
          <p:nvPr>
            <p:ph type="body" idx="1"/>
          </p:nvPr>
        </p:nvSpPr>
        <p:spPr>
          <a:xfrm>
            <a:off x="1066800" y="533400"/>
            <a:ext cx="6781800" cy="6324600"/>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The archaeologists just told us that the Olmec were of </a:t>
            </a:r>
            <a:r>
              <a:rPr lang="en-US" b="1" u="sng" dirty="0">
                <a:solidFill>
                  <a:srgbClr val="3333FF"/>
                </a:solidFill>
                <a:latin typeface="Calibri" panose="020F0502020204030204" pitchFamily="34" charset="0"/>
                <a:cs typeface="Calibri" panose="020F0502020204030204" pitchFamily="34" charset="0"/>
              </a:rPr>
              <a:t>stone age </a:t>
            </a:r>
            <a:r>
              <a:rPr lang="en-US" b="1" dirty="0">
                <a:solidFill>
                  <a:srgbClr val="3333FF"/>
                </a:solidFill>
                <a:latin typeface="Calibri" panose="020F0502020204030204" pitchFamily="34" charset="0"/>
                <a:cs typeface="Calibri" panose="020F0502020204030204" pitchFamily="34" charset="0"/>
              </a:rPr>
              <a:t>technology.  Yet they could make these marvelous </a:t>
            </a:r>
            <a:r>
              <a:rPr lang="en-US" b="1" u="sng" dirty="0">
                <a:solidFill>
                  <a:srgbClr val="3333FF"/>
                </a:solidFill>
                <a:latin typeface="Calibri" panose="020F0502020204030204" pitchFamily="34" charset="0"/>
                <a:cs typeface="Calibri" panose="020F0502020204030204" pitchFamily="34" charset="0"/>
              </a:rPr>
              <a:t>metal mirrors </a:t>
            </a:r>
            <a:r>
              <a:rPr lang="en-US" b="1" dirty="0">
                <a:solidFill>
                  <a:srgbClr val="3333FF"/>
                </a:solidFill>
                <a:latin typeface="Calibri" panose="020F0502020204030204" pitchFamily="34" charset="0"/>
                <a:cs typeface="Calibri" panose="020F0502020204030204" pitchFamily="34" charset="0"/>
              </a:rPr>
              <a:t>and </a:t>
            </a:r>
            <a:r>
              <a:rPr lang="en-US" b="1" u="sng" dirty="0">
                <a:solidFill>
                  <a:srgbClr val="3333FF"/>
                </a:solidFill>
                <a:latin typeface="Calibri" panose="020F0502020204030204" pitchFamily="34" charset="0"/>
                <a:cs typeface="Calibri" panose="020F0502020204030204" pitchFamily="34" charset="0"/>
              </a:rPr>
              <a:t>figurines</a:t>
            </a:r>
            <a:r>
              <a:rPr lang="en-US" b="1" dirty="0">
                <a:solidFill>
                  <a:srgbClr val="3333FF"/>
                </a:solidFill>
                <a:latin typeface="Calibri" panose="020F0502020204030204" pitchFamily="34" charset="0"/>
                <a:cs typeface="Calibri" panose="020F0502020204030204" pitchFamily="34" charset="0"/>
              </a:rPr>
              <a:t>.  Why should we not  assume that they could make hoes, plows, thrashing machines and weapons of war as required by Book of Mormon history?</a:t>
            </a:r>
          </a:p>
          <a:p>
            <a:pPr algn="r">
              <a:buFontTx/>
              <a:buNone/>
            </a:pPr>
            <a:r>
              <a:rPr lang="en-US" sz="3600" b="1" dirty="0">
                <a:solidFill>
                  <a:srgbClr val="66FF66"/>
                </a:solidFill>
              </a:rPr>
              <a:t>  </a:t>
            </a:r>
            <a:endParaRPr lang="en-US" sz="2400" b="1" dirty="0">
              <a:solidFill>
                <a:srgbClr val="66FF66"/>
              </a:solidFill>
            </a:endParaRPr>
          </a:p>
        </p:txBody>
      </p:sp>
      <p:sp>
        <p:nvSpPr>
          <p:cNvPr id="5" name="Footer Placeholder 4"/>
          <p:cNvSpPr>
            <a:spLocks noGrp="1"/>
          </p:cNvSpPr>
          <p:nvPr>
            <p:ph type="ftr" sz="quarter" idx="11"/>
          </p:nvPr>
        </p:nvSpPr>
        <p:spPr>
          <a:xfrm>
            <a:off x="3124200" y="5486400"/>
            <a:ext cx="2895600" cy="1235075"/>
          </a:xfrm>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5037-181C-0E9F-D68D-16B8CEDC31F7}"/>
              </a:ext>
            </a:extLst>
          </p:cNvPr>
          <p:cNvSpPr>
            <a:spLocks noGrp="1"/>
          </p:cNvSpPr>
          <p:nvPr>
            <p:ph type="title"/>
          </p:nvPr>
        </p:nvSpPr>
        <p:spPr>
          <a:xfrm>
            <a:off x="457200" y="274638"/>
            <a:ext cx="8229600" cy="258762"/>
          </a:xfrm>
        </p:spPr>
        <p:txBody>
          <a:bodyPr/>
          <a:lstStyle/>
          <a:p>
            <a:endParaRPr lang="en-US" dirty="0"/>
          </a:p>
        </p:txBody>
      </p:sp>
      <p:sp>
        <p:nvSpPr>
          <p:cNvPr id="3" name="Content Placeholder 2">
            <a:extLst>
              <a:ext uri="{FF2B5EF4-FFF2-40B4-BE49-F238E27FC236}">
                <a16:creationId xmlns:a16="http://schemas.microsoft.com/office/drawing/2014/main" id="{8C2FA0DD-C083-5D16-A215-A5D2D2E3A419}"/>
              </a:ext>
            </a:extLst>
          </p:cNvPr>
          <p:cNvSpPr>
            <a:spLocks noGrp="1"/>
          </p:cNvSpPr>
          <p:nvPr>
            <p:ph idx="1"/>
          </p:nvPr>
        </p:nvSpPr>
        <p:spPr>
          <a:xfrm>
            <a:off x="990600" y="670718"/>
            <a:ext cx="7162800" cy="5516563"/>
          </a:xfrm>
        </p:spPr>
        <p:txBody>
          <a:bodyPr/>
          <a:lstStyle/>
          <a:p>
            <a:pPr marL="0" indent="0">
              <a:buNone/>
            </a:pPr>
            <a:r>
              <a:rPr lang="en-US" b="1" dirty="0">
                <a:solidFill>
                  <a:srgbClr val="3333FF"/>
                </a:solidFill>
                <a:latin typeface="Calibri" panose="020F0502020204030204" pitchFamily="34" charset="0"/>
                <a:cs typeface="Calibri" panose="020F0502020204030204" pitchFamily="34" charset="0"/>
              </a:rPr>
              <a:t>Remember that just because something has not been found does not mean it was not a part of the society. Most metals do not last. I remember being in Mexico in a fort built by the Spanish. What we saw was that the metal cannons were almost paper thin. Over 200 years the metal had almost wasted away. So, what would happen to most metals of 3 to 5,000 years ago?</a:t>
            </a:r>
          </a:p>
        </p:txBody>
      </p:sp>
      <p:sp>
        <p:nvSpPr>
          <p:cNvPr id="4" name="Footer Placeholder 3">
            <a:extLst>
              <a:ext uri="{FF2B5EF4-FFF2-40B4-BE49-F238E27FC236}">
                <a16:creationId xmlns:a16="http://schemas.microsoft.com/office/drawing/2014/main" id="{FAE43D5C-3999-7A53-5468-2AC988FAAE34}"/>
              </a:ext>
            </a:extLst>
          </p:cNvPr>
          <p:cNvSpPr>
            <a:spLocks noGrp="1"/>
          </p:cNvSpPr>
          <p:nvPr>
            <p:ph type="ftr" sz="quarter" idx="11"/>
          </p:nvPr>
        </p:nvSpPr>
        <p:spPr>
          <a:xfrm>
            <a:off x="3124200" y="6126162"/>
            <a:ext cx="2895600" cy="350837"/>
          </a:xfrm>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2313150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7620000" cy="5653881"/>
          </a:xfrm>
        </p:spPr>
        <p:txBody>
          <a:bodyPr/>
          <a:lstStyle/>
          <a:p>
            <a:pPr marL="0" indent="0">
              <a:buNone/>
            </a:pPr>
            <a:r>
              <a:rPr lang="en-US" b="1" dirty="0">
                <a:solidFill>
                  <a:srgbClr val="3333FF"/>
                </a:solidFill>
                <a:latin typeface="Calibri" panose="020F0502020204030204" pitchFamily="34" charset="0"/>
                <a:cs typeface="Calibri" panose="020F0502020204030204" pitchFamily="34" charset="0"/>
              </a:rPr>
              <a:t>Let’s look at the people of the Brother of Jared. They migrated from Sumer, the worlds earliest recognized civilization, which was the place of the “great tower.” Today we know it as modern Iraq. </a:t>
            </a:r>
          </a:p>
          <a:p>
            <a:pPr marL="0" indent="0">
              <a:buNone/>
            </a:pPr>
            <a:r>
              <a:rPr lang="en-US" b="1" dirty="0">
                <a:solidFill>
                  <a:srgbClr val="3333FF"/>
                </a:solidFill>
                <a:latin typeface="Calibri" panose="020F0502020204030204" pitchFamily="34" charset="0"/>
                <a:cs typeface="Calibri" panose="020F0502020204030204" pitchFamily="34" charset="0"/>
              </a:rPr>
              <a:t>Without doubt this journey from the Middle East to the “great sea which divideth the lands” took many years. They were </a:t>
            </a:r>
            <a:r>
              <a:rPr lang="en-US" b="1" u="sng" dirty="0">
                <a:solidFill>
                  <a:srgbClr val="3333FF"/>
                </a:solidFill>
                <a:latin typeface="Calibri" panose="020F0502020204030204" pitchFamily="34" charset="0"/>
                <a:cs typeface="Calibri" panose="020F0502020204030204" pitchFamily="34" charset="0"/>
              </a:rPr>
              <a:t>walking</a:t>
            </a:r>
            <a:r>
              <a:rPr lang="en-US" b="1" dirty="0">
                <a:solidFill>
                  <a:srgbClr val="3333FF"/>
                </a:solidFill>
                <a:latin typeface="Calibri" panose="020F0502020204030204" pitchFamily="34" charset="0"/>
                <a:cs typeface="Calibri" panose="020F0502020204030204" pitchFamily="34" charset="0"/>
              </a:rPr>
              <a:t>, they had to </a:t>
            </a:r>
            <a:r>
              <a:rPr lang="en-US" b="1" u="sng" dirty="0">
                <a:solidFill>
                  <a:srgbClr val="3333FF"/>
                </a:solidFill>
                <a:latin typeface="Calibri" panose="020F0502020204030204" pitchFamily="34" charset="0"/>
                <a:cs typeface="Calibri" panose="020F0502020204030204" pitchFamily="34" charset="0"/>
              </a:rPr>
              <a:t>build barges</a:t>
            </a:r>
            <a:r>
              <a:rPr lang="en-US" b="1" dirty="0">
                <a:solidFill>
                  <a:srgbClr val="3333FF"/>
                </a:solidFill>
                <a:latin typeface="Calibri" panose="020F0502020204030204" pitchFamily="34" charset="0"/>
                <a:cs typeface="Calibri" panose="020F0502020204030204" pitchFamily="34" charset="0"/>
              </a:rPr>
              <a:t> and they had to stop and </a:t>
            </a:r>
            <a:r>
              <a:rPr lang="en-US" b="1" u="sng" dirty="0">
                <a:solidFill>
                  <a:srgbClr val="3333FF"/>
                </a:solidFill>
                <a:latin typeface="Calibri" panose="020F0502020204030204" pitchFamily="34" charset="0"/>
                <a:cs typeface="Calibri" panose="020F0502020204030204" pitchFamily="34" charset="0"/>
              </a:rPr>
              <a:t>grow crops</a:t>
            </a:r>
            <a:r>
              <a:rPr lang="en-US" b="1" dirty="0">
                <a:solidFill>
                  <a:srgbClr val="3333FF"/>
                </a:solidFill>
                <a:latin typeface="Calibri" panose="020F0502020204030204" pitchFamily="34" charset="0"/>
                <a:cs typeface="Calibri" panose="020F0502020204030204" pitchFamily="34" charset="0"/>
              </a:rPr>
              <a:t> for food. </a:t>
            </a:r>
            <a:endParaRPr lang="en-US" sz="2000" b="1" dirty="0">
              <a:solidFill>
                <a:srgbClr val="3333FF"/>
              </a:solidFill>
              <a:latin typeface="Calibri" panose="020F0502020204030204" pitchFamily="34" charset="0"/>
              <a:cs typeface="Calibri" panose="020F0502020204030204" pitchFamily="34" charset="0"/>
            </a:endParaRPr>
          </a:p>
          <a:p>
            <a:pPr marL="0" indent="0">
              <a:buNone/>
            </a:pPr>
            <a:r>
              <a:rPr lang="en-US" sz="2000" b="1" dirty="0">
                <a:solidFill>
                  <a:srgbClr val="3333FF"/>
                </a:solidFill>
                <a:latin typeface="Calibri" panose="020F0502020204030204" pitchFamily="34" charset="0"/>
                <a:cs typeface="Calibri" panose="020F0502020204030204" pitchFamily="34" charset="0"/>
              </a:rPr>
              <a:t>		</a:t>
            </a:r>
            <a:r>
              <a:rPr lang="en-US" sz="2000" dirty="0">
                <a:solidFill>
                  <a:srgbClr val="3333FF"/>
                </a:solidFill>
                <a:latin typeface="Calibri" panose="020F0502020204030204" pitchFamily="34" charset="0"/>
                <a:cs typeface="Calibri" panose="020F0502020204030204" pitchFamily="34" charset="0"/>
              </a:rPr>
              <a:t> Ether, Chapter 1 through Chapter 3 </a:t>
            </a:r>
            <a:r>
              <a:rPr lang="en-US" sz="2000" dirty="0">
                <a:solidFill>
                  <a:srgbClr val="FF0000"/>
                </a:solidFill>
                <a:latin typeface="Calibri" panose="020F0502020204030204" pitchFamily="34" charset="0"/>
                <a:cs typeface="Calibri" panose="020F0502020204030204" pitchFamily="34" charset="0"/>
              </a:rPr>
              <a:t>verse 13)</a:t>
            </a:r>
          </a:p>
        </p:txBody>
      </p:sp>
      <p:sp>
        <p:nvSpPr>
          <p:cNvPr id="4" name="Footer Placeholder 3"/>
          <p:cNvSpPr>
            <a:spLocks noGrp="1"/>
          </p:cNvSpPr>
          <p:nvPr>
            <p:ph type="ftr" sz="quarter" idx="11"/>
          </p:nvPr>
        </p:nvSpPr>
        <p:spPr>
          <a:xfrm>
            <a:off x="2667000" y="6245225"/>
            <a:ext cx="3505200" cy="476250"/>
          </a:xfrm>
        </p:spPr>
        <p:txBody>
          <a:bodyPr/>
          <a:lstStyle/>
          <a:p>
            <a:r>
              <a:rPr lang="en-US" sz="1800" dirty="0">
                <a:solidFill>
                  <a:schemeClr val="accent2"/>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399"/>
            <a:ext cx="8229600" cy="5486399"/>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b="1"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Olmec civilization ceased	   	300 BC      Jaredite civilization ceased</a:t>
            </a:r>
          </a:p>
          <a:p>
            <a:pPr marL="0" indent="0">
              <a:buNone/>
            </a:pPr>
            <a:r>
              <a:rPr lang="en-US" sz="1800" dirty="0">
                <a:solidFill>
                  <a:srgbClr val="3333FF"/>
                </a:solidFill>
                <a:latin typeface="Calibri" panose="020F0502020204030204" pitchFamily="34" charset="0"/>
                <a:cs typeface="Calibri" panose="020F0502020204030204" pitchFamily="34" charset="0"/>
              </a:rPr>
              <a:t>        </a:t>
            </a:r>
            <a:r>
              <a:rPr lang="en-US" sz="1600" b="1" dirty="0">
                <a:solidFill>
                  <a:srgbClr val="3333FF"/>
                </a:solidFill>
                <a:latin typeface="Calibri" panose="020F0502020204030204" pitchFamily="34" charset="0"/>
                <a:cs typeface="Calibri" panose="020F0502020204030204" pitchFamily="34" charset="0"/>
              </a:rPr>
              <a:t>NOW</a:t>
            </a:r>
            <a:r>
              <a:rPr lang="en-US" sz="1600" dirty="0">
                <a:solidFill>
                  <a:srgbClr val="3333FF"/>
                </a:solidFill>
                <a:latin typeface="Calibri" panose="020F0502020204030204" pitchFamily="34" charset="0"/>
                <a:cs typeface="Calibri" panose="020F0502020204030204" pitchFamily="34" charset="0"/>
              </a:rPr>
              <a:t> means that at this time the archaeologists have evidence of Olmec writing as early</a:t>
            </a:r>
          </a:p>
          <a:p>
            <a:pPr marL="0" indent="0">
              <a:buNone/>
            </a:pPr>
            <a:r>
              <a:rPr lang="en-US" sz="1600" dirty="0">
                <a:solidFill>
                  <a:srgbClr val="3333FF"/>
                </a:solidFill>
                <a:latin typeface="Calibri" panose="020F0502020204030204" pitchFamily="34" charset="0"/>
                <a:cs typeface="Calibri" panose="020F0502020204030204" pitchFamily="34" charset="0"/>
              </a:rPr>
              <a:t> as 650 BC. With further current searching they may well find earlier evidence.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a:xfrm>
            <a:off x="3124200" y="6400799"/>
            <a:ext cx="2895600" cy="32067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21037450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1" name="Rectangle 3"/>
          <p:cNvSpPr>
            <a:spLocks noGrp="1" noChangeArrowheads="1"/>
          </p:cNvSpPr>
          <p:nvPr>
            <p:ph type="body" idx="1"/>
          </p:nvPr>
        </p:nvSpPr>
        <p:spPr>
          <a:xfrm>
            <a:off x="1066800" y="685800"/>
            <a:ext cx="6858000" cy="5257800"/>
          </a:xfrm>
        </p:spPr>
        <p:txBody>
          <a:bodyPr/>
          <a:lstStyle/>
          <a:p>
            <a:pPr>
              <a:buFontTx/>
              <a:buNone/>
            </a:pPr>
            <a:r>
              <a:rPr lang="en-US" b="1" dirty="0">
                <a:solidFill>
                  <a:schemeClr val="accent2">
                    <a:lumMod val="75000"/>
                  </a:schemeClr>
                </a:solidFill>
              </a:rPr>
              <a:t>	</a:t>
            </a:r>
            <a:r>
              <a:rPr lang="en-US" b="1" dirty="0">
                <a:solidFill>
                  <a:srgbClr val="3333FF"/>
                </a:solidFill>
                <a:latin typeface="Calibri" panose="020F0502020204030204" pitchFamily="34" charset="0"/>
                <a:cs typeface="Calibri" panose="020F0502020204030204" pitchFamily="34" charset="0"/>
              </a:rPr>
              <a:t>What does The Book of Mormon tell us about their ability to write?   </a:t>
            </a:r>
          </a:p>
          <a:p>
            <a:pPr>
              <a:buFontTx/>
              <a:buNone/>
            </a:pPr>
            <a:r>
              <a:rPr lang="en-US" b="1" dirty="0">
                <a:solidFill>
                  <a:srgbClr val="3333FF"/>
                </a:solidFill>
              </a:rPr>
              <a:t> 	</a:t>
            </a:r>
            <a:r>
              <a:rPr lang="en-US" b="1" dirty="0">
                <a:solidFill>
                  <a:srgbClr val="3333FF"/>
                </a:solidFill>
                <a:latin typeface="Calibri" panose="020F0502020204030204" pitchFamily="34" charset="0"/>
                <a:cs typeface="Calibri" panose="020F0502020204030204" pitchFamily="34" charset="0"/>
              </a:rPr>
              <a:t>According to Ether the Jaredites had the ability to write throughout their history.  Writing, or the keeping of records, is mentioned many times in the record.</a:t>
            </a:r>
          </a:p>
          <a:p>
            <a:pPr algn="r">
              <a:buFontTx/>
              <a:buNone/>
            </a:pPr>
            <a:r>
              <a:rPr lang="en-US" sz="3600" dirty="0">
                <a:solidFill>
                  <a:srgbClr val="66FF66"/>
                </a:solidFill>
              </a:rPr>
              <a:t>  </a:t>
            </a:r>
            <a:r>
              <a:rPr lang="en-US" sz="2400" dirty="0">
                <a:solidFill>
                  <a:srgbClr val="66FF66"/>
                </a:solidFill>
              </a:rPr>
              <a:t>  </a:t>
            </a:r>
          </a:p>
        </p:txBody>
      </p:sp>
      <p:sp>
        <p:nvSpPr>
          <p:cNvPr id="3" name="Footer Placeholder 2"/>
          <p:cNvSpPr>
            <a:spLocks noGrp="1"/>
          </p:cNvSpPr>
          <p:nvPr>
            <p:ph type="ftr" sz="quarter" idx="11"/>
          </p:nvPr>
        </p:nvSpPr>
        <p:spPr>
          <a:xfrm>
            <a:off x="3124200" y="4953001"/>
            <a:ext cx="2895600" cy="457200"/>
          </a:xfrm>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9" name="Rectangle 3"/>
          <p:cNvSpPr>
            <a:spLocks noGrp="1" noChangeArrowheads="1"/>
          </p:cNvSpPr>
          <p:nvPr>
            <p:ph type="body" idx="1"/>
          </p:nvPr>
        </p:nvSpPr>
        <p:spPr>
          <a:xfrm>
            <a:off x="838200" y="457200"/>
            <a:ext cx="7467600" cy="5668963"/>
          </a:xfrm>
        </p:spPr>
        <p:txBody>
          <a:bodyPr/>
          <a:lstStyle/>
          <a:p>
            <a:pPr>
              <a:buFontTx/>
              <a:buNone/>
            </a:pPr>
            <a:r>
              <a:rPr lang="en-US" b="1" dirty="0"/>
              <a:t>   </a:t>
            </a:r>
            <a:r>
              <a:rPr lang="en-US" b="1" dirty="0">
                <a:solidFill>
                  <a:srgbClr val="3333FF"/>
                </a:solidFill>
                <a:latin typeface="Calibri" panose="020F0502020204030204" pitchFamily="34" charset="0"/>
                <a:cs typeface="Calibri" panose="020F0502020204030204" pitchFamily="34" charset="0"/>
              </a:rPr>
              <a:t>Archaeology says:</a:t>
            </a:r>
          </a:p>
          <a:p>
            <a:pPr>
              <a:buFontTx/>
              <a:buNone/>
            </a:pPr>
            <a:r>
              <a:rPr lang="en-US" b="1" dirty="0">
                <a:solidFill>
                  <a:srgbClr val="3333FF"/>
                </a:solidFill>
                <a:latin typeface="Calibri" panose="020F0502020204030204" pitchFamily="34" charset="0"/>
                <a:cs typeface="Calibri" panose="020F0502020204030204" pitchFamily="34" charset="0"/>
              </a:rPr>
              <a:t>   “Today we know that writing and calendrics can be traced back to 650 B.C. at La Venta.”  Their calendars “included a 260 day ritual almanac . . . and the 365 day solar or ‘Vague Year’….”</a:t>
            </a:r>
          </a:p>
          <a:p>
            <a:pPr>
              <a:buFontTx/>
              <a:buNone/>
            </a:pP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Richard A. Diehl in</a:t>
            </a:r>
            <a:r>
              <a:rPr lang="en-US" sz="2000" dirty="0">
                <a:solidFill>
                  <a:srgbClr val="3333FF"/>
                </a:solidFill>
                <a:latin typeface="Calibri" panose="020F0502020204030204" pitchFamily="34" charset="0"/>
                <a:cs typeface="Calibri" panose="020F0502020204030204" pitchFamily="34" charset="0"/>
              </a:rPr>
              <a:t>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,2004:95.</a:t>
            </a:r>
          </a:p>
        </p:txBody>
      </p:sp>
      <p:sp>
        <p:nvSpPr>
          <p:cNvPr id="5" name="Footer Placeholder 4"/>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B729-9642-E7AE-0856-5B5362E4246F}"/>
              </a:ext>
            </a:extLst>
          </p:cNvPr>
          <p:cNvSpPr>
            <a:spLocks noGrp="1"/>
          </p:cNvSpPr>
          <p:nvPr>
            <p:ph type="title"/>
          </p:nvPr>
        </p:nvSpPr>
        <p:spPr>
          <a:xfrm>
            <a:off x="457200" y="274638"/>
            <a:ext cx="8229600" cy="258762"/>
          </a:xfrm>
        </p:spPr>
        <p:txBody>
          <a:bodyPr/>
          <a:lstStyle/>
          <a:p>
            <a:endParaRPr lang="en-US" dirty="0"/>
          </a:p>
        </p:txBody>
      </p:sp>
      <p:sp>
        <p:nvSpPr>
          <p:cNvPr id="3" name="Footer Placeholder 2">
            <a:extLst>
              <a:ext uri="{FF2B5EF4-FFF2-40B4-BE49-F238E27FC236}">
                <a16:creationId xmlns:a16="http://schemas.microsoft.com/office/drawing/2014/main" id="{CFB07278-DBAD-3E53-A925-CCCE29B86CD8}"/>
              </a:ext>
            </a:extLst>
          </p:cNvPr>
          <p:cNvSpPr>
            <a:spLocks noGrp="1"/>
          </p:cNvSpPr>
          <p:nvPr>
            <p:ph type="ftr" sz="quarter" idx="11"/>
          </p:nvPr>
        </p:nvSpPr>
        <p:spPr>
          <a:xfrm>
            <a:off x="2438400" y="5486400"/>
            <a:ext cx="3200400" cy="1619251"/>
          </a:xfrm>
        </p:spPr>
        <p:txBody>
          <a:bodyPr/>
          <a:lstStyle/>
          <a:p>
            <a:r>
              <a:rPr lang="en-US" dirty="0"/>
              <a:t>© </a:t>
            </a:r>
            <a:r>
              <a:rPr lang="en-US" b="1" dirty="0">
                <a:solidFill>
                  <a:srgbClr val="3333FF"/>
                </a:solidFill>
                <a:latin typeface="Calibri" panose="020F0502020204030204" pitchFamily="34" charset="0"/>
                <a:cs typeface="Calibri" panose="020F0502020204030204" pitchFamily="34" charset="0"/>
              </a:rPr>
              <a:t>Lyle L. Smith 2022 </a:t>
            </a:r>
          </a:p>
        </p:txBody>
      </p:sp>
      <p:sp>
        <p:nvSpPr>
          <p:cNvPr id="5" name="TextBox 4">
            <a:extLst>
              <a:ext uri="{FF2B5EF4-FFF2-40B4-BE49-F238E27FC236}">
                <a16:creationId xmlns:a16="http://schemas.microsoft.com/office/drawing/2014/main" id="{8B3DB734-E002-490A-C4F4-507A069AFFD4}"/>
              </a:ext>
            </a:extLst>
          </p:cNvPr>
          <p:cNvSpPr txBox="1"/>
          <p:nvPr/>
        </p:nvSpPr>
        <p:spPr>
          <a:xfrm>
            <a:off x="1371600" y="685800"/>
            <a:ext cx="624840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3333FF"/>
                </a:solidFill>
                <a:effectLst/>
                <a:uLnTx/>
                <a:uFillTx/>
                <a:latin typeface="Calibri"/>
                <a:ea typeface="+mn-ea"/>
                <a:cs typeface="+mn-cs"/>
              </a:rPr>
              <a:t>Once again, the dates for Olmec writing have been pushed back by archaeologists several centuries. Given time archaeologists may discover further evidence to prove that the Olmecs had writing even earlier than 650 B.C. which will mirror Book of Mormon history even more accurately.  </a:t>
            </a:r>
          </a:p>
        </p:txBody>
      </p:sp>
    </p:spTree>
    <p:extLst>
      <p:ext uri="{BB962C8B-B14F-4D97-AF65-F5344CB8AC3E}">
        <p14:creationId xmlns:p14="http://schemas.microsoft.com/office/powerpoint/2010/main" val="14689915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   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b="1"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b="1"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b="1"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b="1"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b="1"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b="1"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b="1"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b="1"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b="1"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b="1"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b="1"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b="1" dirty="0">
                <a:solidFill>
                  <a:srgbClr val="3333FF"/>
                </a:solidFill>
                <a:latin typeface="Calibri" panose="020F0502020204030204" pitchFamily="34" charset="0"/>
                <a:cs typeface="Calibri" panose="020F0502020204030204" pitchFamily="34" charset="0"/>
              </a:rPr>
              <a:t>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18916573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Grp="1" noChangeArrowheads="1"/>
          </p:cNvSpPr>
          <p:nvPr>
            <p:ph type="body" idx="1"/>
          </p:nvPr>
        </p:nvSpPr>
        <p:spPr>
          <a:xfrm>
            <a:off x="1066800" y="457200"/>
            <a:ext cx="6858000" cy="5257800"/>
          </a:xfrm>
        </p:spPr>
        <p:txBody>
          <a:bodyPr/>
          <a:lstStyle/>
          <a:p>
            <a:pPr>
              <a:buFontTx/>
              <a:buNone/>
            </a:pPr>
            <a:r>
              <a:rPr lang="en-US" b="1" dirty="0">
                <a:solidFill>
                  <a:schemeClr val="accent2">
                    <a:lumMod val="75000"/>
                  </a:schemeClr>
                </a:solidFill>
              </a:rPr>
              <a:t>	</a:t>
            </a:r>
            <a:r>
              <a:rPr lang="en-US" b="1" dirty="0">
                <a:solidFill>
                  <a:srgbClr val="3333FF"/>
                </a:solidFill>
              </a:rPr>
              <a:t>The Book of Mormon details the demise of the Jaredites.  </a:t>
            </a:r>
          </a:p>
          <a:p>
            <a:pPr>
              <a:buFontTx/>
              <a:buNone/>
            </a:pPr>
            <a:r>
              <a:rPr lang="en-US" b="1" dirty="0">
                <a:solidFill>
                  <a:srgbClr val="3333FF"/>
                </a:solidFill>
                <a:latin typeface="Calibri" panose="020F0502020204030204" pitchFamily="34" charset="0"/>
                <a:cs typeface="Calibri" panose="020F0502020204030204" pitchFamily="34" charset="0"/>
              </a:rPr>
              <a:t>	</a:t>
            </a:r>
          </a:p>
          <a:p>
            <a:pPr>
              <a:buFontTx/>
              <a:buNone/>
            </a:pPr>
            <a:r>
              <a:rPr lang="en-US" b="1" dirty="0">
                <a:solidFill>
                  <a:srgbClr val="3333FF"/>
                </a:solidFill>
                <a:latin typeface="Calibri" panose="020F0502020204030204" pitchFamily="34" charset="0"/>
                <a:cs typeface="Calibri" panose="020F0502020204030204" pitchFamily="34" charset="0"/>
              </a:rPr>
              <a:t>	According to Glenn Scotts’ timeline, fifteen kings later (maybe three to four hundred years) the Jaredites end as a nation in final exterminating battles. This occurs a century or two before the time Christ comes to the Nephites.</a:t>
            </a:r>
          </a:p>
          <a:p>
            <a:pPr algn="r">
              <a:buFontTx/>
              <a:buNone/>
            </a:pPr>
            <a:r>
              <a:rPr lang="en-US" dirty="0">
                <a:solidFill>
                  <a:srgbClr val="66FF66"/>
                </a:solidFill>
              </a:rPr>
              <a:t>  </a:t>
            </a:r>
            <a:endParaRPr lang="en-US" sz="2400" b="1" dirty="0">
              <a:solidFill>
                <a:srgbClr val="66FF66"/>
              </a:solidFill>
            </a:endParaRPr>
          </a:p>
        </p:txBody>
      </p:sp>
      <p:sp>
        <p:nvSpPr>
          <p:cNvPr id="5" name="Footer Placeholder 4"/>
          <p:cNvSpPr>
            <a:spLocks noGrp="1"/>
          </p:cNvSpPr>
          <p:nvPr>
            <p:ph type="ftr" sz="quarter" idx="11"/>
          </p:nvPr>
        </p:nvSpPr>
        <p:spPr>
          <a:xfrm>
            <a:off x="3124200" y="5715000"/>
            <a:ext cx="2895600" cy="381000"/>
          </a:xfrm>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body" idx="1"/>
          </p:nvPr>
        </p:nvSpPr>
        <p:spPr>
          <a:xfrm>
            <a:off x="1219200" y="609600"/>
            <a:ext cx="6629400" cy="4525963"/>
          </a:xfrm>
        </p:spPr>
        <p:txBody>
          <a:bodyPr/>
          <a:lstStyle/>
          <a:p>
            <a:pPr>
              <a:buFontTx/>
              <a:buNone/>
            </a:pPr>
            <a:r>
              <a:rPr lang="en-US" b="1" dirty="0">
                <a:solidFill>
                  <a:srgbClr val="3333FF"/>
                </a:solidFill>
              </a:rPr>
              <a:t>Archaeology says</a:t>
            </a:r>
          </a:p>
          <a:p>
            <a:pPr>
              <a:buFontTx/>
              <a:buNone/>
            </a:pPr>
            <a:r>
              <a:rPr lang="en-US" b="1" dirty="0">
                <a:solidFill>
                  <a:srgbClr val="3333FF"/>
                </a:solidFill>
                <a:latin typeface="Calibri" panose="020F0502020204030204" pitchFamily="34" charset="0"/>
                <a:cs typeface="Calibri" panose="020F0502020204030204" pitchFamily="34" charset="0"/>
              </a:rPr>
              <a:t>“It is now apparent that by the beginning of the Late Preclassic (400 B.C. to A.D. 100) . . . Olmec presence . . . ceased.”</a:t>
            </a:r>
          </a:p>
          <a:p>
            <a:pPr>
              <a:buFontTx/>
              <a:buNone/>
            </a:pPr>
            <a:r>
              <a:rPr lang="en-US" dirty="0">
                <a:solidFill>
                  <a:srgbClr val="66FF66"/>
                </a:solidFill>
              </a:rPr>
              <a:t>			</a:t>
            </a:r>
            <a:r>
              <a:rPr lang="en-US" sz="1800" b="1" dirty="0">
                <a:solidFill>
                  <a:srgbClr val="3333FF"/>
                </a:solidFill>
                <a:latin typeface="Calibri" panose="020F0502020204030204" pitchFamily="34" charset="0"/>
                <a:cs typeface="Calibri" panose="020F0502020204030204" pitchFamily="34" charset="0"/>
              </a:rPr>
              <a:t>Morley and Brainerd, revised by Robert J. 			Sharer, in </a:t>
            </a:r>
            <a:r>
              <a:rPr lang="en-US" sz="1800" b="1" i="1" dirty="0">
                <a:solidFill>
                  <a:srgbClr val="3333FF"/>
                </a:solidFill>
                <a:latin typeface="Calibri" panose="020F0502020204030204" pitchFamily="34" charset="0"/>
                <a:cs typeface="Calibri" panose="020F0502020204030204" pitchFamily="34" charset="0"/>
              </a:rPr>
              <a:t>The Ancient Maya</a:t>
            </a:r>
            <a:r>
              <a:rPr lang="en-US" sz="1800" b="1" dirty="0">
                <a:solidFill>
                  <a:srgbClr val="3333FF"/>
                </a:solidFill>
                <a:latin typeface="Calibri" panose="020F0502020204030204" pitchFamily="34" charset="0"/>
                <a:cs typeface="Calibri" panose="020F0502020204030204" pitchFamily="34" charset="0"/>
              </a:rPr>
              <a:t>, 4th edition, 			1983:65.</a:t>
            </a:r>
          </a:p>
        </p:txBody>
      </p:sp>
      <p:sp>
        <p:nvSpPr>
          <p:cNvPr id="5" name="Footer Placeholder 4"/>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ChangeArrowheads="1"/>
          </p:cNvSpPr>
          <p:nvPr/>
        </p:nvSpPr>
        <p:spPr bwMode="auto">
          <a:xfrm>
            <a:off x="1066800" y="292757"/>
            <a:ext cx="6858000" cy="5570756"/>
          </a:xfrm>
          <a:prstGeom prst="rect">
            <a:avLst/>
          </a:prstGeom>
          <a:noFill/>
          <a:ln w="9525">
            <a:noFill/>
            <a:miter lim="800000"/>
            <a:headEnd/>
            <a:tailEnd/>
          </a:ln>
          <a:effectLst/>
        </p:spPr>
        <p:txBody>
          <a:bodyPr wrap="square">
            <a:spAutoFit/>
          </a:bodyPr>
          <a:lstStyle/>
          <a:p>
            <a:pPr algn="l"/>
            <a:endParaRPr lang="en-US" sz="3200" b="0" dirty="0">
              <a:solidFill>
                <a:srgbClr val="FFFF00"/>
              </a:solidFill>
            </a:endParaRPr>
          </a:p>
          <a:p>
            <a:pPr algn="l"/>
            <a:r>
              <a:rPr lang="en-US" sz="3200" dirty="0">
                <a:solidFill>
                  <a:srgbClr val="3333FF"/>
                </a:solidFill>
                <a:latin typeface="Calibri" panose="020F0502020204030204" pitchFamily="34" charset="0"/>
                <a:cs typeface="Calibri" panose="020F0502020204030204" pitchFamily="34" charset="0"/>
              </a:rPr>
              <a:t>“Having dated the Olmec decline, what might account for it…? Whatever environmental changes occurred, the demise of Olmec culture was ultimately a cultural process that reflected </a:t>
            </a:r>
            <a:r>
              <a:rPr lang="en-US" sz="3200" u="sng" dirty="0">
                <a:solidFill>
                  <a:srgbClr val="3333FF"/>
                </a:solidFill>
                <a:latin typeface="Calibri" panose="020F0502020204030204" pitchFamily="34" charset="0"/>
                <a:cs typeface="Calibri" panose="020F0502020204030204" pitchFamily="34" charset="0"/>
              </a:rPr>
              <a:t>human actions and responses</a:t>
            </a:r>
            <a:r>
              <a:rPr lang="en-US" sz="3200" dirty="0">
                <a:solidFill>
                  <a:srgbClr val="3333FF"/>
                </a:solidFill>
                <a:latin typeface="Calibri" panose="020F0502020204030204" pitchFamily="34" charset="0"/>
                <a:cs typeface="Calibri" panose="020F0502020204030204" pitchFamily="34" charset="0"/>
              </a:rPr>
              <a:t>…. </a:t>
            </a:r>
            <a:r>
              <a:rPr lang="en-US" sz="3200" u="sng" dirty="0">
                <a:solidFill>
                  <a:srgbClr val="3333FF"/>
                </a:solidFill>
                <a:latin typeface="Calibri" panose="020F0502020204030204" pitchFamily="34" charset="0"/>
                <a:cs typeface="Calibri" panose="020F0502020204030204" pitchFamily="34" charset="0"/>
              </a:rPr>
              <a:t>But what happened to the people</a:t>
            </a:r>
            <a:r>
              <a:rPr lang="en-US" sz="3200" dirty="0">
                <a:solidFill>
                  <a:srgbClr val="3333FF"/>
                </a:solidFill>
                <a:latin typeface="Calibri" panose="020F0502020204030204" pitchFamily="34" charset="0"/>
                <a:cs typeface="Calibri" panose="020F0502020204030204" pitchFamily="34" charset="0"/>
              </a:rPr>
              <a:t>?” </a:t>
            </a:r>
          </a:p>
          <a:p>
            <a:pPr algn="l">
              <a:spcBef>
                <a:spcPct val="20000"/>
              </a:spcBef>
            </a:pPr>
            <a:r>
              <a:rPr lang="en-US" sz="2000" dirty="0">
                <a:solidFill>
                  <a:schemeClr val="folHlink"/>
                </a:solidFill>
                <a:latin typeface="Calibri" panose="020F0502020204030204" pitchFamily="34" charset="0"/>
                <a:cs typeface="Calibri" panose="020F0502020204030204" pitchFamily="34" charset="0"/>
              </a:rPr>
              <a:t>		</a:t>
            </a:r>
            <a:r>
              <a:rPr lang="en-US" sz="2000" dirty="0">
                <a:solidFill>
                  <a:srgbClr val="3333FF"/>
                </a:solidFill>
                <a:latin typeface="Calibri" panose="020F0502020204030204" pitchFamily="34" charset="0"/>
                <a:cs typeface="Calibri" panose="020F0502020204030204" pitchFamily="34" charset="0"/>
              </a:rPr>
              <a:t>Richard A. Diehl in</a:t>
            </a:r>
            <a:r>
              <a:rPr lang="en-US" sz="2000" b="0" dirty="0">
                <a:solidFill>
                  <a:srgbClr val="3333FF"/>
                </a:solidFill>
                <a:latin typeface="Calibri" panose="020F0502020204030204" pitchFamily="34" charset="0"/>
                <a:cs typeface="Calibri" panose="020F0502020204030204" pitchFamily="34" charset="0"/>
              </a:rPr>
              <a:t> </a:t>
            </a:r>
            <a:r>
              <a:rPr lang="en-US" sz="2000" i="1" dirty="0">
                <a:solidFill>
                  <a:srgbClr val="3333FF"/>
                </a:solidFill>
                <a:latin typeface="Calibri" panose="020F0502020204030204" pitchFamily="34" charset="0"/>
                <a:cs typeface="Calibri" panose="020F0502020204030204" pitchFamily="34" charset="0"/>
              </a:rPr>
              <a:t>The Olmecs: 				America’s First Civilization</a:t>
            </a:r>
            <a:r>
              <a:rPr lang="en-US" sz="2000" dirty="0">
                <a:solidFill>
                  <a:srgbClr val="3333FF"/>
                </a:solidFill>
                <a:latin typeface="Calibri" panose="020F0502020204030204" pitchFamily="34" charset="0"/>
                <a:cs typeface="Calibri" panose="020F0502020204030204" pitchFamily="34" charset="0"/>
              </a:rPr>
              <a:t>, 2004:82.</a:t>
            </a:r>
          </a:p>
          <a:p>
            <a:pPr algn="l"/>
            <a:endParaRPr lang="en-US" sz="2400" b="0" dirty="0">
              <a:solidFill>
                <a:srgbClr val="66FF66"/>
              </a:solidFill>
            </a:endParaRPr>
          </a:p>
        </p:txBody>
      </p:sp>
      <p:sp>
        <p:nvSpPr>
          <p:cNvPr id="5" name="Footer Placeholder 4"/>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body" idx="1"/>
          </p:nvPr>
        </p:nvSpPr>
        <p:spPr>
          <a:xfrm>
            <a:off x="1371600" y="533400"/>
            <a:ext cx="6400800" cy="6324600"/>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Yes, it was “human actions and responses” that destroyed the people. The Book of Mormon gives this history.</a:t>
            </a:r>
          </a:p>
          <a:p>
            <a:pPr>
              <a:buFontTx/>
              <a:buNone/>
            </a:pPr>
            <a:endParaRPr lang="en-US" b="1" dirty="0">
              <a:solidFill>
                <a:srgbClr val="3333FF"/>
              </a:solidFill>
              <a:latin typeface="Calibri" panose="020F0502020204030204" pitchFamily="34" charset="0"/>
              <a:cs typeface="Calibri" panose="020F0502020204030204" pitchFamily="34" charset="0"/>
            </a:endParaRPr>
          </a:p>
          <a:p>
            <a:pPr>
              <a:buFontTx/>
              <a:buNone/>
            </a:pPr>
            <a:r>
              <a:rPr lang="en-US" b="1" dirty="0">
                <a:solidFill>
                  <a:srgbClr val="3333FF"/>
                </a:solidFill>
                <a:latin typeface="Calibri" panose="020F0502020204030204" pitchFamily="34" charset="0"/>
                <a:cs typeface="Calibri" panose="020F0502020204030204" pitchFamily="34" charset="0"/>
              </a:rPr>
              <a:t>   “Yea, there had been slain two millions of mighty men, and also their wives and their children.”</a:t>
            </a:r>
          </a:p>
          <a:p>
            <a:pPr algn="r">
              <a:buFontTx/>
              <a:buNone/>
            </a:pPr>
            <a:r>
              <a:rPr lang="en-US" sz="3600" dirty="0">
                <a:solidFill>
                  <a:srgbClr val="3333FF"/>
                </a:solidFill>
              </a:rPr>
              <a:t>   </a:t>
            </a:r>
            <a:r>
              <a:rPr lang="en-US" sz="2000" b="1" dirty="0">
                <a:solidFill>
                  <a:srgbClr val="3333FF"/>
                </a:solidFill>
              </a:rPr>
              <a:t>Ether 6:22, 73</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a:xfrm>
            <a:off x="3124200" y="6400799"/>
            <a:ext cx="2895600" cy="32067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2"/>
          <a:stretch>
            <a:fillRect/>
          </a:stretch>
        </p:blipFill>
        <p:spPr>
          <a:xfrm>
            <a:off x="228600" y="100667"/>
            <a:ext cx="8763000" cy="6071534"/>
          </a:xfrm>
          <a:prstGeom prst="rect">
            <a:avLst/>
          </a:prstGeom>
        </p:spPr>
      </p:pic>
    </p:spTree>
    <p:extLst>
      <p:ext uri="{BB962C8B-B14F-4D97-AF65-F5344CB8AC3E}">
        <p14:creationId xmlns:p14="http://schemas.microsoft.com/office/powerpoint/2010/main" val="495535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5BE7-0D20-400D-8BBB-61E6741A4479}"/>
              </a:ext>
            </a:extLst>
          </p:cNvPr>
          <p:cNvSpPr>
            <a:spLocks noGrp="1"/>
          </p:cNvSpPr>
          <p:nvPr>
            <p:ph type="title"/>
          </p:nvPr>
        </p:nvSpPr>
        <p:spPr>
          <a:xfrm>
            <a:off x="457200" y="274638"/>
            <a:ext cx="8229600" cy="258762"/>
          </a:xfrm>
        </p:spPr>
        <p:txBody>
          <a:bodyPr/>
          <a:lstStyle/>
          <a:p>
            <a:endParaRPr lang="en-US" dirty="0"/>
          </a:p>
        </p:txBody>
      </p:sp>
      <p:sp>
        <p:nvSpPr>
          <p:cNvPr id="3" name="Content Placeholder 2">
            <a:extLst>
              <a:ext uri="{FF2B5EF4-FFF2-40B4-BE49-F238E27FC236}">
                <a16:creationId xmlns:a16="http://schemas.microsoft.com/office/drawing/2014/main" id="{6CC9EAE9-1643-4699-9846-B564DC284764}"/>
              </a:ext>
            </a:extLst>
          </p:cNvPr>
          <p:cNvSpPr>
            <a:spLocks noGrp="1"/>
          </p:cNvSpPr>
          <p:nvPr>
            <p:ph idx="1"/>
          </p:nvPr>
        </p:nvSpPr>
        <p:spPr>
          <a:xfrm>
            <a:off x="1143000" y="914400"/>
            <a:ext cx="6781800" cy="5211763"/>
          </a:xfrm>
        </p:spPr>
        <p:txBody>
          <a:bodyPr/>
          <a:lstStyle/>
          <a:p>
            <a:pPr marL="0" indent="0">
              <a:buNone/>
            </a:pPr>
            <a:r>
              <a:rPr lang="en-US" b="1" dirty="0">
                <a:solidFill>
                  <a:srgbClr val="3333FF"/>
                </a:solidFill>
                <a:latin typeface="Calibri" panose="020F0502020204030204" pitchFamily="34" charset="0"/>
                <a:cs typeface="Calibri" panose="020F0502020204030204" pitchFamily="34" charset="0"/>
              </a:rPr>
              <a:t>I believe it reasonable that it took 50 to 100 years for the journey. From the Middle East to the Pacific Ocean is a long, long way on foot.</a:t>
            </a:r>
          </a:p>
          <a:p>
            <a:endParaRPr lang="en-US" b="1" dirty="0">
              <a:solidFill>
                <a:srgbClr val="3333FF"/>
              </a:solidFill>
              <a:latin typeface="Calibri" panose="020F0502020204030204" pitchFamily="34" charset="0"/>
              <a:cs typeface="Calibri" panose="020F0502020204030204" pitchFamily="34" charset="0"/>
            </a:endParaRPr>
          </a:p>
          <a:p>
            <a:pPr marL="0" indent="0">
              <a:buNone/>
            </a:pPr>
            <a:r>
              <a:rPr lang="en-US" b="1" dirty="0">
                <a:solidFill>
                  <a:srgbClr val="3333FF"/>
                </a:solidFill>
                <a:latin typeface="Calibri" panose="020F0502020204030204" pitchFamily="34" charset="0"/>
                <a:cs typeface="Calibri" panose="020F0502020204030204" pitchFamily="34" charset="0"/>
              </a:rPr>
              <a:t>The Brother of Jared says, “and for this many years we have been in the wilderness…” (Ether 1:64).</a:t>
            </a:r>
            <a:endParaRPr lang="en-US" sz="2000" b="1" dirty="0">
              <a:solidFill>
                <a:srgbClr val="3333FF"/>
              </a:solidFill>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D53ACF02-A469-47BA-BCD6-F9CF04FF0784}"/>
              </a:ext>
            </a:extLst>
          </p:cNvPr>
          <p:cNvSpPr>
            <a:spLocks noGrp="1"/>
          </p:cNvSpPr>
          <p:nvPr>
            <p:ph type="ftr" sz="quarter" idx="11"/>
          </p:nvPr>
        </p:nvSpPr>
        <p:spPr>
          <a:xfrm>
            <a:off x="2667000" y="6245225"/>
            <a:ext cx="3505200" cy="476250"/>
          </a:xfrm>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22631309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a:xfrm>
            <a:off x="457200" y="0"/>
            <a:ext cx="8229600" cy="457200"/>
          </a:xfrm>
        </p:spPr>
        <p:txBody>
          <a:bodyPr/>
          <a:lstStyle/>
          <a:p>
            <a:r>
              <a:rPr lang="en-US" sz="2000" b="1" dirty="0">
                <a:solidFill>
                  <a:srgbClr val="3333FF"/>
                </a:solidFill>
              </a:rPr>
              <a:t>OLMEC Colossal Head, La Venta Park</a:t>
            </a:r>
          </a:p>
        </p:txBody>
      </p:sp>
      <p:sp>
        <p:nvSpPr>
          <p:cNvPr id="588803" name="Rectangle 3"/>
          <p:cNvSpPr>
            <a:spLocks noGrp="1" noChangeArrowheads="1"/>
          </p:cNvSpPr>
          <p:nvPr>
            <p:ph type="body" sz="half" idx="1"/>
          </p:nvPr>
        </p:nvSpPr>
        <p:spPr>
          <a:xfrm>
            <a:off x="2590800" y="609600"/>
            <a:ext cx="4038600" cy="4525963"/>
          </a:xfrm>
        </p:spPr>
        <p:txBody>
          <a:bodyPr/>
          <a:lstStyle/>
          <a:p>
            <a:endParaRPr lang="en-US" sz="2800" dirty="0"/>
          </a:p>
        </p:txBody>
      </p:sp>
      <p:pic>
        <p:nvPicPr>
          <p:cNvPr id="588804" name="Picture 4" descr="OLMEC col head-(2)"/>
          <p:cNvPicPr>
            <a:picLocks noGrp="1" noChangeAspect="1" noChangeArrowheads="1"/>
          </p:cNvPicPr>
          <p:nvPr>
            <p:ph sz="half" idx="2"/>
          </p:nvPr>
        </p:nvPicPr>
        <p:blipFill>
          <a:blip r:embed="rId3" cstate="print"/>
          <a:srcRect/>
          <a:stretch>
            <a:fillRect/>
          </a:stretch>
        </p:blipFill>
        <p:spPr>
          <a:xfrm>
            <a:off x="1371600" y="533400"/>
            <a:ext cx="6400800" cy="5867400"/>
          </a:xfrm>
          <a:noFill/>
          <a:ln/>
        </p:spPr>
      </p:pic>
      <p:sp>
        <p:nvSpPr>
          <p:cNvPr id="7" name="Footer Placeholder 6"/>
          <p:cNvSpPr>
            <a:spLocks noGrp="1"/>
          </p:cNvSpPr>
          <p:nvPr>
            <p:ph type="ftr" sz="quarter" idx="11"/>
          </p:nvPr>
        </p:nvSpPr>
        <p:spPr>
          <a:xfrm>
            <a:off x="3124200" y="6477000"/>
            <a:ext cx="2895600" cy="381000"/>
          </a:xfrm>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457200" y="0"/>
            <a:ext cx="8229600" cy="381000"/>
          </a:xfrm>
        </p:spPr>
        <p:txBody>
          <a:bodyPr/>
          <a:lstStyle/>
          <a:p>
            <a:r>
              <a:rPr lang="en-US" sz="2000" b="1" dirty="0">
                <a:solidFill>
                  <a:srgbClr val="3333FF"/>
                </a:solidFill>
              </a:rPr>
              <a:t>OLMEC Colossal Head, Jalapa Museum</a:t>
            </a:r>
          </a:p>
        </p:txBody>
      </p:sp>
      <p:pic>
        <p:nvPicPr>
          <p:cNvPr id="589827" name="Picture 3" descr="OLMEC col head"/>
          <p:cNvPicPr>
            <a:picLocks noGrp="1" noChangeAspect="1" noChangeArrowheads="1"/>
          </p:cNvPicPr>
          <p:nvPr>
            <p:ph idx="1"/>
          </p:nvPr>
        </p:nvPicPr>
        <p:blipFill>
          <a:blip r:embed="rId2" cstate="print"/>
          <a:srcRect/>
          <a:stretch>
            <a:fillRect/>
          </a:stretch>
        </p:blipFill>
        <p:spPr>
          <a:xfrm>
            <a:off x="1066800" y="457200"/>
            <a:ext cx="7086600" cy="5867400"/>
          </a:xfrm>
          <a:noFill/>
          <a:ln/>
        </p:spPr>
      </p:pic>
      <p:sp>
        <p:nvSpPr>
          <p:cNvPr id="6" name="Footer Placeholder 5"/>
          <p:cNvSpPr>
            <a:spLocks noGrp="1"/>
          </p:cNvSpPr>
          <p:nvPr>
            <p:ph type="ftr" sz="quarter" idx="11"/>
          </p:nvPr>
        </p:nvSpPr>
        <p:spPr>
          <a:xfrm>
            <a:off x="3200400" y="6381750"/>
            <a:ext cx="2895600" cy="476250"/>
          </a:xfrm>
        </p:spPr>
        <p:txBody>
          <a:bodyPr/>
          <a:lstStyle/>
          <a:p>
            <a:r>
              <a:rPr lang="en-US" b="1">
                <a:solidFill>
                  <a:srgbClr val="66FF66"/>
                </a:solidFill>
              </a:rPr>
              <a:t>© Lyle L. Smith 2022 </a:t>
            </a:r>
            <a:endParaRPr lang="en-US" b="1" dirty="0">
              <a:solidFill>
                <a:srgbClr val="66FF66"/>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a:xfrm>
            <a:off x="533400" y="0"/>
            <a:ext cx="8229600" cy="457200"/>
          </a:xfrm>
        </p:spPr>
        <p:txBody>
          <a:bodyPr/>
          <a:lstStyle/>
          <a:p>
            <a:r>
              <a:rPr lang="en-US" sz="2000" b="1" dirty="0">
                <a:solidFill>
                  <a:srgbClr val="3333FF"/>
                </a:solidFill>
              </a:rPr>
              <a:t>Large Stone Carving, La Venta</a:t>
            </a:r>
          </a:p>
        </p:txBody>
      </p:sp>
      <p:pic>
        <p:nvPicPr>
          <p:cNvPr id="590851" name="Picture 3" descr="OLMEC-carved stone"/>
          <p:cNvPicPr>
            <a:picLocks noGrp="1" noChangeAspect="1" noChangeArrowheads="1"/>
          </p:cNvPicPr>
          <p:nvPr>
            <p:ph idx="1"/>
          </p:nvPr>
        </p:nvPicPr>
        <p:blipFill>
          <a:blip r:embed="rId2" cstate="print"/>
          <a:srcRect/>
          <a:stretch>
            <a:fillRect/>
          </a:stretch>
        </p:blipFill>
        <p:spPr>
          <a:xfrm>
            <a:off x="1981200" y="457200"/>
            <a:ext cx="5334000" cy="5943600"/>
          </a:xfrm>
          <a:noFill/>
          <a:ln/>
        </p:spPr>
      </p:pic>
      <p:sp>
        <p:nvSpPr>
          <p:cNvPr id="6" name="Footer Placeholder 5"/>
          <p:cNvSpPr>
            <a:spLocks noGrp="1"/>
          </p:cNvSpPr>
          <p:nvPr>
            <p:ph type="ftr" sz="quarter" idx="11"/>
          </p:nvPr>
        </p:nvSpPr>
        <p:spPr>
          <a:xfrm>
            <a:off x="3124200" y="6400799"/>
            <a:ext cx="2895600" cy="320675"/>
          </a:xfrm>
        </p:spPr>
        <p:txBody>
          <a:bodyPr/>
          <a:lstStyle/>
          <a:p>
            <a:r>
              <a:rPr lang="en-US" dirty="0">
                <a:solidFill>
                  <a:srgbClr val="3333FF"/>
                </a:solidFill>
              </a:rPr>
              <a:t>© Lyle L. Smith 2022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7" name="Rectangle 3"/>
          <p:cNvSpPr>
            <a:spLocks noGrp="1" noChangeArrowheads="1"/>
          </p:cNvSpPr>
          <p:nvPr>
            <p:ph type="ctrTitle"/>
          </p:nvPr>
        </p:nvSpPr>
        <p:spPr>
          <a:xfrm>
            <a:off x="685800" y="0"/>
            <a:ext cx="7772400" cy="609600"/>
          </a:xfrm>
        </p:spPr>
        <p:txBody>
          <a:bodyPr/>
          <a:lstStyle/>
          <a:p>
            <a:r>
              <a:rPr lang="en-US" sz="2400" b="1" dirty="0">
                <a:solidFill>
                  <a:srgbClr val="3333FF"/>
                </a:solidFill>
              </a:rPr>
              <a:t>Stone Altar at La Venta Park</a:t>
            </a:r>
          </a:p>
        </p:txBody>
      </p:sp>
      <p:pic>
        <p:nvPicPr>
          <p:cNvPr id="594946" name="Picture 2"/>
          <p:cNvPicPr>
            <a:picLocks noGrp="1" noChangeAspect="1" noChangeArrowheads="1"/>
          </p:cNvPicPr>
          <p:nvPr>
            <p:ph type="subTitle" idx="1"/>
          </p:nvPr>
        </p:nvPicPr>
        <p:blipFill>
          <a:blip r:embed="rId3" cstate="print"/>
          <a:srcRect/>
          <a:stretch>
            <a:fillRect/>
          </a:stretch>
        </p:blipFill>
        <p:spPr>
          <a:xfrm>
            <a:off x="0" y="619027"/>
            <a:ext cx="9144000" cy="6248400"/>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1" name="Rectangle 3"/>
          <p:cNvSpPr>
            <a:spLocks noGrp="1" noChangeArrowheads="1"/>
          </p:cNvSpPr>
          <p:nvPr>
            <p:ph type="ctrTitle"/>
          </p:nvPr>
        </p:nvSpPr>
        <p:spPr>
          <a:xfrm>
            <a:off x="609600" y="1"/>
            <a:ext cx="7848600" cy="533400"/>
          </a:xfrm>
        </p:spPr>
        <p:txBody>
          <a:bodyPr/>
          <a:lstStyle/>
          <a:p>
            <a:r>
              <a:rPr lang="en-US" sz="2400" b="1" dirty="0">
                <a:solidFill>
                  <a:srgbClr val="3333FF"/>
                </a:solidFill>
              </a:rPr>
              <a:t>Tour Group at La </a:t>
            </a:r>
            <a:r>
              <a:rPr lang="en-US" sz="2400" b="1" dirty="0" err="1">
                <a:solidFill>
                  <a:srgbClr val="3333FF"/>
                </a:solidFill>
              </a:rPr>
              <a:t>Venta’s</a:t>
            </a:r>
            <a:r>
              <a:rPr lang="en-US" sz="2400" b="1" dirty="0">
                <a:solidFill>
                  <a:srgbClr val="3333FF"/>
                </a:solidFill>
              </a:rPr>
              <a:t> largest pyramid</a:t>
            </a:r>
          </a:p>
        </p:txBody>
      </p:sp>
      <p:pic>
        <p:nvPicPr>
          <p:cNvPr id="595970" name="Picture 2"/>
          <p:cNvPicPr>
            <a:picLocks noGrp="1" noChangeAspect="1" noChangeArrowheads="1"/>
          </p:cNvPicPr>
          <p:nvPr>
            <p:ph type="subTitle" idx="1"/>
          </p:nvPr>
        </p:nvPicPr>
        <p:blipFill>
          <a:blip r:embed="rId2" cstate="print"/>
          <a:srcRect/>
          <a:stretch>
            <a:fillRect/>
          </a:stretch>
        </p:blipFill>
        <p:spPr>
          <a:xfrm>
            <a:off x="0" y="687977"/>
            <a:ext cx="9144000" cy="6248400"/>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5" name="Rectangle 3"/>
          <p:cNvSpPr>
            <a:spLocks noGrp="1" noChangeArrowheads="1"/>
          </p:cNvSpPr>
          <p:nvPr>
            <p:ph type="ctrTitle"/>
          </p:nvPr>
        </p:nvSpPr>
        <p:spPr>
          <a:xfrm>
            <a:off x="685800" y="0"/>
            <a:ext cx="7772400" cy="533400"/>
          </a:xfrm>
        </p:spPr>
        <p:txBody>
          <a:bodyPr/>
          <a:lstStyle/>
          <a:p>
            <a:r>
              <a:rPr lang="en-US" sz="2400" b="1" dirty="0">
                <a:solidFill>
                  <a:srgbClr val="3333FF"/>
                </a:solidFill>
              </a:rPr>
              <a:t>La Venta from top of pyramid</a:t>
            </a:r>
          </a:p>
        </p:txBody>
      </p:sp>
      <p:pic>
        <p:nvPicPr>
          <p:cNvPr id="596994" name="Picture 2"/>
          <p:cNvPicPr>
            <a:picLocks noGrp="1" noChangeAspect="1" noChangeArrowheads="1"/>
          </p:cNvPicPr>
          <p:nvPr>
            <p:ph type="subTitle" idx="1"/>
          </p:nvPr>
        </p:nvPicPr>
        <p:blipFill>
          <a:blip r:embed="rId2" cstate="print"/>
          <a:srcRect/>
          <a:stretch>
            <a:fillRect/>
          </a:stretch>
        </p:blipFill>
        <p:spPr>
          <a:xfrm>
            <a:off x="10886" y="533400"/>
            <a:ext cx="9144000" cy="6324600"/>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a:xfrm>
            <a:off x="533400" y="0"/>
            <a:ext cx="8229600" cy="533400"/>
          </a:xfrm>
        </p:spPr>
        <p:txBody>
          <a:bodyPr/>
          <a:lstStyle/>
          <a:p>
            <a:r>
              <a:rPr lang="en-US" sz="2000" b="1" dirty="0">
                <a:solidFill>
                  <a:srgbClr val="3333FF"/>
                </a:solidFill>
              </a:rPr>
              <a:t>OLMEC Jade Figurines, La Venta Park</a:t>
            </a:r>
          </a:p>
        </p:txBody>
      </p:sp>
      <p:pic>
        <p:nvPicPr>
          <p:cNvPr id="591875" name="Picture 3" descr="OLMEC-jade figurines"/>
          <p:cNvPicPr>
            <a:picLocks noGrp="1" noChangeAspect="1" noChangeArrowheads="1"/>
          </p:cNvPicPr>
          <p:nvPr>
            <p:ph idx="1"/>
          </p:nvPr>
        </p:nvPicPr>
        <p:blipFill>
          <a:blip r:embed="rId2" cstate="print"/>
          <a:srcRect/>
          <a:stretch>
            <a:fillRect/>
          </a:stretch>
        </p:blipFill>
        <p:spPr>
          <a:xfrm>
            <a:off x="1295400" y="609600"/>
            <a:ext cx="6705600" cy="5562600"/>
          </a:xfrm>
          <a:noFill/>
          <a:ln/>
        </p:spPr>
      </p:pic>
      <p:sp>
        <p:nvSpPr>
          <p:cNvPr id="6" name="Footer Placeholder 5"/>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9" name="Rectangle 3"/>
          <p:cNvSpPr>
            <a:spLocks noGrp="1" noChangeArrowheads="1"/>
          </p:cNvSpPr>
          <p:nvPr>
            <p:ph type="ctrTitle"/>
          </p:nvPr>
        </p:nvSpPr>
        <p:spPr>
          <a:xfrm>
            <a:off x="533400" y="-152400"/>
            <a:ext cx="7924800" cy="838200"/>
          </a:xfrm>
        </p:spPr>
        <p:txBody>
          <a:bodyPr/>
          <a:lstStyle/>
          <a:p>
            <a:r>
              <a:rPr lang="en-US" sz="2400" b="1" dirty="0">
                <a:solidFill>
                  <a:srgbClr val="3333FF"/>
                </a:solidFill>
              </a:rPr>
              <a:t>OLMEC Ceramic</a:t>
            </a:r>
          </a:p>
        </p:txBody>
      </p:sp>
      <p:pic>
        <p:nvPicPr>
          <p:cNvPr id="592898" name="Picture 2"/>
          <p:cNvPicPr>
            <a:picLocks noGrp="1" noChangeAspect="1" noChangeArrowheads="1"/>
          </p:cNvPicPr>
          <p:nvPr>
            <p:ph type="subTitle" idx="1"/>
          </p:nvPr>
        </p:nvPicPr>
        <p:blipFill>
          <a:blip r:embed="rId2" cstate="print"/>
          <a:srcRect/>
          <a:stretch>
            <a:fillRect/>
          </a:stretch>
        </p:blipFill>
        <p:spPr>
          <a:xfrm>
            <a:off x="0" y="457200"/>
            <a:ext cx="9144000" cy="6400800"/>
          </a:xfrm>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xfrm>
            <a:off x="533400" y="0"/>
            <a:ext cx="8229600" cy="457200"/>
          </a:xfrm>
        </p:spPr>
        <p:txBody>
          <a:bodyPr/>
          <a:lstStyle/>
          <a:p>
            <a:r>
              <a:rPr lang="en-US" sz="2000" b="1" dirty="0">
                <a:solidFill>
                  <a:srgbClr val="3333FF"/>
                </a:solidFill>
              </a:rPr>
              <a:t>OLMEC Wrestler, National Museum</a:t>
            </a:r>
          </a:p>
        </p:txBody>
      </p:sp>
      <p:pic>
        <p:nvPicPr>
          <p:cNvPr id="598019" name="Picture 3" descr="OLMEC-the wrestler-(2)"/>
          <p:cNvPicPr>
            <a:picLocks noGrp="1" noChangeAspect="1" noChangeArrowheads="1"/>
          </p:cNvPicPr>
          <p:nvPr>
            <p:ph idx="1"/>
          </p:nvPr>
        </p:nvPicPr>
        <p:blipFill>
          <a:blip r:embed="rId2" cstate="print"/>
          <a:srcRect/>
          <a:stretch>
            <a:fillRect/>
          </a:stretch>
        </p:blipFill>
        <p:spPr>
          <a:xfrm>
            <a:off x="2362200" y="609600"/>
            <a:ext cx="4572000" cy="5257800"/>
          </a:xfrm>
          <a:noFill/>
          <a:ln/>
        </p:spPr>
      </p:pic>
      <p:sp>
        <p:nvSpPr>
          <p:cNvPr id="6" name="Footer Placeholder 5"/>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381000" y="0"/>
            <a:ext cx="8229600" cy="609600"/>
          </a:xfrm>
        </p:spPr>
        <p:txBody>
          <a:bodyPr/>
          <a:lstStyle/>
          <a:p>
            <a:r>
              <a:rPr lang="en-US" sz="2000" b="1" dirty="0">
                <a:solidFill>
                  <a:srgbClr val="3333FF"/>
                </a:solidFill>
              </a:rPr>
              <a:t>OLMEC Wrestler, National Museum</a:t>
            </a:r>
          </a:p>
        </p:txBody>
      </p:sp>
      <p:pic>
        <p:nvPicPr>
          <p:cNvPr id="599043" name="Picture 3" descr="OLMEC-the wrestler"/>
          <p:cNvPicPr>
            <a:picLocks noGrp="1" noChangeAspect="1" noChangeArrowheads="1"/>
          </p:cNvPicPr>
          <p:nvPr>
            <p:ph idx="1"/>
          </p:nvPr>
        </p:nvPicPr>
        <p:blipFill>
          <a:blip r:embed="rId2" cstate="print"/>
          <a:srcRect/>
          <a:stretch>
            <a:fillRect/>
          </a:stretch>
        </p:blipFill>
        <p:spPr>
          <a:xfrm>
            <a:off x="2286000" y="609600"/>
            <a:ext cx="4419600" cy="5486400"/>
          </a:xfrm>
          <a:noFill/>
          <a:ln/>
        </p:spPr>
      </p:pic>
      <p:sp>
        <p:nvSpPr>
          <p:cNvPr id="6" name="Footer Placeholder 5"/>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theme/theme1.xml><?xml version="1.0" encoding="utf-8"?>
<a:theme xmlns:a="http://schemas.openxmlformats.org/drawingml/2006/main" name="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10843</TotalTime>
  <Words>6781</Words>
  <Application>Microsoft Office PowerPoint</Application>
  <PresentationFormat>On-screen Show (4:3)</PresentationFormat>
  <Paragraphs>526</Paragraphs>
  <Slides>106</Slides>
  <Notes>39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106</vt:i4>
      </vt:variant>
    </vt:vector>
  </HeadingPairs>
  <TitlesOfParts>
    <vt:vector size="114" baseType="lpstr">
      <vt:lpstr>Arial</vt:lpstr>
      <vt:lpstr>Calibri</vt:lpstr>
      <vt:lpstr>Tahoma</vt:lpstr>
      <vt:lpstr>Tw Cen MT</vt:lpstr>
      <vt:lpstr>Wingdings</vt:lpstr>
      <vt:lpstr>Default Design</vt:lpstr>
      <vt:lpstr>3_Default Design</vt:lpstr>
      <vt:lpstr>Thatch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Pottery first appears in Mesoamerica around 2900 BC.”     Richard Adams in Prehistoric  Mesoamerica, 1977 NEED Page #         ‘’ Lyle L. Smith 2022</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Olmec Ruins from the Air in Mexico</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Archaeology Timeline</vt:lpstr>
      <vt:lpstr>PowerPoint Presentation</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OLMEC Colossal Head, La Venta Park</vt:lpstr>
      <vt:lpstr>OLMEC Colossal Head, Jalapa Museum</vt:lpstr>
      <vt:lpstr>Large Stone Carving, La Venta</vt:lpstr>
      <vt:lpstr>Stone Altar at La Venta Park</vt:lpstr>
      <vt:lpstr>Tour Group at La Venta’s largest pyramid</vt:lpstr>
      <vt:lpstr>La Venta from top of pyramid</vt:lpstr>
      <vt:lpstr>OLMEC Jade Figurines, La Venta Park</vt:lpstr>
      <vt:lpstr>OLMEC Ceramic</vt:lpstr>
      <vt:lpstr>OLMEC Wrestler, National Museum</vt:lpstr>
      <vt:lpstr>OLMEC Wrestler, National Museum</vt:lpstr>
      <vt:lpstr>PowerPoint Presentation</vt:lpstr>
      <vt:lpstr>Archaeology Timeline</vt:lpstr>
      <vt:lpstr>PowerPoint Presentation</vt:lpstr>
      <vt:lpstr>PowerPoint Presentation</vt:lpstr>
      <vt:lpstr>PowerPoint Presentation</vt:lpstr>
      <vt:lpstr>PowerPoint Presentation</vt:lpstr>
      <vt:lpstr>Archaeology Timeline</vt:lpstr>
    </vt:vector>
  </TitlesOfParts>
  <Company>Pre-Columbian Studies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HISTORY BE FAKED?</dc:title>
  <dc:creator>Lyle and Sherrie Smith</dc:creator>
  <cp:lastModifiedBy>Lyle Smith</cp:lastModifiedBy>
  <cp:revision>389</cp:revision>
  <cp:lastPrinted>2023-03-01T16:46:14Z</cp:lastPrinted>
  <dcterms:created xsi:type="dcterms:W3CDTF">2004-02-19T16:08:04Z</dcterms:created>
  <dcterms:modified xsi:type="dcterms:W3CDTF">2023-03-01T16:48:41Z</dcterms:modified>
</cp:coreProperties>
</file>